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328" r:id="rId2"/>
    <p:sldId id="256" r:id="rId3"/>
    <p:sldId id="257" r:id="rId4"/>
    <p:sldId id="258" r:id="rId5"/>
    <p:sldId id="259" r:id="rId6"/>
    <p:sldId id="323" r:id="rId7"/>
    <p:sldId id="260" r:id="rId8"/>
    <p:sldId id="261" r:id="rId9"/>
    <p:sldId id="262" r:id="rId10"/>
    <p:sldId id="263" r:id="rId11"/>
    <p:sldId id="264" r:id="rId12"/>
    <p:sldId id="265" r:id="rId13"/>
    <p:sldId id="266" r:id="rId14"/>
    <p:sldId id="267" r:id="rId15"/>
    <p:sldId id="268" r:id="rId16"/>
    <p:sldId id="269" r:id="rId17"/>
    <p:sldId id="271" r:id="rId18"/>
    <p:sldId id="325" r:id="rId19"/>
    <p:sldId id="270"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327"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4"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w Siemer" initials="AS" lastIdx="1" clrIdx="0">
    <p:extLst>
      <p:ext uri="{19B8F6BF-5375-455C-9EA6-DF929625EA0E}">
        <p15:presenceInfo xmlns:p15="http://schemas.microsoft.com/office/powerpoint/2012/main" userId="489001bfb93f364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E75B6"/>
    <a:srgbClr val="FFFFFF"/>
    <a:srgbClr val="7030A0"/>
    <a:srgbClr val="FAFAFA"/>
    <a:srgbClr val="35CE20"/>
    <a:srgbClr val="645E7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46" autoAdjust="0"/>
    <p:restoredTop sz="78596" autoAdjust="0"/>
  </p:normalViewPr>
  <p:slideViewPr>
    <p:cSldViewPr snapToGrid="0">
      <p:cViewPr varScale="1">
        <p:scale>
          <a:sx n="72" d="100"/>
          <a:sy n="72" d="100"/>
        </p:scale>
        <p:origin x="1068" y="72"/>
      </p:cViewPr>
      <p:guideLst/>
    </p:cSldViewPr>
  </p:slideViewPr>
  <p:notesTextViewPr>
    <p:cViewPr>
      <p:scale>
        <a:sx n="75" d="100"/>
        <a:sy n="75"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EA97F8-B659-47CA-8766-3CBCF3366F26}" type="datetimeFigureOut">
              <a:rPr lang="en-US" smtClean="0"/>
              <a:t>11/5/2014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BA5458-952F-47C3-AE7C-D8BAFF9D5B95}" type="slidenum">
              <a:rPr lang="en-US" smtClean="0"/>
              <a:t>‹#›</a:t>
            </a:fld>
            <a:endParaRPr lang="en-US"/>
          </a:p>
        </p:txBody>
      </p:sp>
    </p:spTree>
    <p:extLst>
      <p:ext uri="{BB962C8B-B14F-4D97-AF65-F5344CB8AC3E}">
        <p14:creationId xmlns:p14="http://schemas.microsoft.com/office/powerpoint/2010/main" val="1191801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Andrew Siemer, I am an ASP Insider, Microsoft virtual technology solutions professional, father of 6, and general jack of all trades – master of some!</a:t>
            </a:r>
          </a:p>
          <a:p>
            <a:r>
              <a:rPr lang="en-US" dirty="0" smtClean="0"/>
              <a:t>I enjoy all things </a:t>
            </a:r>
            <a:r>
              <a:rPr lang="en-US" dirty="0" err="1" smtClean="0"/>
              <a:t>texas</a:t>
            </a:r>
            <a:r>
              <a:rPr lang="en-US" dirty="0" smtClean="0"/>
              <a:t>, obstacle racing, </a:t>
            </a:r>
            <a:r>
              <a:rPr lang="en-US" dirty="0" err="1" smtClean="0"/>
              <a:t>cowboying</a:t>
            </a:r>
            <a:r>
              <a:rPr lang="en-US" dirty="0" smtClean="0"/>
              <a:t>, and playing with my six</a:t>
            </a:r>
            <a:r>
              <a:rPr lang="en-US" baseline="0" dirty="0" smtClean="0"/>
              <a:t> kids</a:t>
            </a:r>
            <a:endParaRPr lang="en-US" dirty="0"/>
          </a:p>
        </p:txBody>
      </p:sp>
      <p:sp>
        <p:nvSpPr>
          <p:cNvPr id="4" name="Slide Number Placeholder 3"/>
          <p:cNvSpPr>
            <a:spLocks noGrp="1"/>
          </p:cNvSpPr>
          <p:nvPr>
            <p:ph type="sldNum" sz="quarter" idx="10"/>
          </p:nvPr>
        </p:nvSpPr>
        <p:spPr/>
        <p:txBody>
          <a:bodyPr/>
          <a:lstStyle/>
          <a:p>
            <a:fld id="{B6431F92-6A98-4640-A1EA-0E76A10AC09A}" type="slidenum">
              <a:rPr lang="en-US" smtClean="0"/>
              <a:t>3</a:t>
            </a:fld>
            <a:endParaRPr lang="en-US"/>
          </a:p>
        </p:txBody>
      </p:sp>
    </p:spTree>
    <p:extLst>
      <p:ext uri="{BB962C8B-B14F-4D97-AF65-F5344CB8AC3E}">
        <p14:creationId xmlns:p14="http://schemas.microsoft.com/office/powerpoint/2010/main" val="4059864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And generally</a:t>
            </a:r>
            <a:r>
              <a:rPr lang="en-US" baseline="0" dirty="0" smtClean="0"/>
              <a:t>, even in some large company's I have been involved with, owning the whole stack doesn’t always turn out overly shiny or reliable.  And it can be quite painful to live with on a day to day basis.	</a:t>
            </a:r>
            <a:endParaRPr lang="en-US" dirty="0" smtClean="0"/>
          </a:p>
        </p:txBody>
      </p:sp>
      <p:sp>
        <p:nvSpPr>
          <p:cNvPr id="4" name="Slide Number Placeholder 3"/>
          <p:cNvSpPr>
            <a:spLocks noGrp="1"/>
          </p:cNvSpPr>
          <p:nvPr>
            <p:ph type="sldNum" sz="quarter" idx="10"/>
          </p:nvPr>
        </p:nvSpPr>
        <p:spPr/>
        <p:txBody>
          <a:bodyPr/>
          <a:lstStyle/>
          <a:p>
            <a:fld id="{DB66FDAA-CA34-4ED0-90C5-8EC79F50BD7A}" type="slidenum">
              <a:rPr lang="en-US" smtClean="0"/>
              <a:t>13</a:t>
            </a:fld>
            <a:endParaRPr lang="en-US"/>
          </a:p>
        </p:txBody>
      </p:sp>
    </p:spTree>
    <p:extLst>
      <p:ext uri="{BB962C8B-B14F-4D97-AF65-F5344CB8AC3E}">
        <p14:creationId xmlns:p14="http://schemas.microsoft.com/office/powerpoint/2010/main" val="3100020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leads many company's</a:t>
            </a:r>
            <a:r>
              <a:rPr lang="en-US" baseline="0" dirty="0" smtClean="0"/>
              <a:t> to a more virtualized environment.  Where the hardware and the software concerns are somewhat separated.  If hardware goes down, the applications can shift off of a particular piece of hardware to somewhere new.  The headaches are of this nature are largely handled by the system – not Bob the IT guy.  But you still have to manage the database, security, your direct dependencies, etc.  And as it turns out those things are hard to get right too!</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14</a:t>
            </a:fld>
            <a:endParaRPr lang="en-US"/>
          </a:p>
        </p:txBody>
      </p:sp>
    </p:spTree>
    <p:extLst>
      <p:ext uri="{BB962C8B-B14F-4D97-AF65-F5344CB8AC3E}">
        <p14:creationId xmlns:p14="http://schemas.microsoft.com/office/powerpoint/2010/main" val="1910748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this eventually pushes companies towards</a:t>
            </a:r>
            <a:r>
              <a:rPr lang="en-US" baseline="0" dirty="0" smtClean="0"/>
              <a:t> the cloud where many of the hard things are taken care of for you.  </a:t>
            </a:r>
          </a:p>
          <a:p>
            <a:r>
              <a:rPr lang="en-US" baseline="0" dirty="0" smtClean="0"/>
              <a:t>Where you can deploy an app into a virtual concept like a VM which runs in a virtual ecosystem on top of some hardware somewhere.</a:t>
            </a:r>
          </a:p>
          <a:p>
            <a:r>
              <a:rPr lang="en-US" baseline="0" dirty="0" smtClean="0"/>
              <a:t>The database, security, and other bits are hidden behind the scenes just enough that all you need to do is wire them in.</a:t>
            </a:r>
          </a:p>
          <a:p>
            <a:r>
              <a:rPr lang="en-US" baseline="0" dirty="0" smtClean="0"/>
              <a:t>This works for most.</a:t>
            </a:r>
          </a:p>
        </p:txBody>
      </p:sp>
      <p:sp>
        <p:nvSpPr>
          <p:cNvPr id="4" name="Slide Number Placeholder 3"/>
          <p:cNvSpPr>
            <a:spLocks noGrp="1"/>
          </p:cNvSpPr>
          <p:nvPr>
            <p:ph type="sldNum" sz="quarter" idx="10"/>
          </p:nvPr>
        </p:nvSpPr>
        <p:spPr/>
        <p:txBody>
          <a:bodyPr/>
          <a:lstStyle/>
          <a:p>
            <a:fld id="{DB66FDAA-CA34-4ED0-90C5-8EC79F50BD7A}" type="slidenum">
              <a:rPr lang="en-US" smtClean="0"/>
              <a:t>15</a:t>
            </a:fld>
            <a:endParaRPr lang="en-US"/>
          </a:p>
        </p:txBody>
      </p:sp>
    </p:spTree>
    <p:extLst>
      <p:ext uri="{BB962C8B-B14F-4D97-AF65-F5344CB8AC3E}">
        <p14:creationId xmlns:p14="http://schemas.microsoft.com/office/powerpoint/2010/main" val="19694458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But what if you could have the convenience of the Platform story in your own data center most of the time?  …and have the ability to push your application to the cloud only when you need to?  Effectively don’t throw away your investment in your local datacenter.  But also don’t lose the opportunity to burst into the cloud when you need more capacity?</a:t>
            </a:r>
            <a:endParaRPr lang="en-US" dirty="0" smtClean="0"/>
          </a:p>
          <a:p>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16</a:t>
            </a:fld>
            <a:endParaRPr lang="en-US"/>
          </a:p>
        </p:txBody>
      </p:sp>
    </p:spTree>
    <p:extLst>
      <p:ext uri="{BB962C8B-B14F-4D97-AF65-F5344CB8AC3E}">
        <p14:creationId xmlns:p14="http://schemas.microsoft.com/office/powerpoint/2010/main" val="32207905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see where Amazon and Azure started.  The time may not be quite accurate but essentially – AWS has always had its eye on offering</a:t>
            </a:r>
            <a:r>
              <a:rPr lang="en-US" baseline="0" dirty="0" smtClean="0"/>
              <a:t> pluggable pieces at the infrastructure level.  Where as Azure has always focused on providing a pointed solution to a specific problem.  Collectively they can provide you with a similar outcome.</a:t>
            </a:r>
          </a:p>
          <a:p>
            <a:endParaRPr lang="en-US" baseline="0" dirty="0" smtClean="0"/>
          </a:p>
          <a:p>
            <a:r>
              <a:rPr lang="en-US" baseline="0" dirty="0" smtClean="0"/>
              <a:t>Now they have both reached over the border into infrastructure and platform offerings.  However, their roots remain strong in both cases.  And their tooling remains aligned with this strategy.</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17</a:t>
            </a:fld>
            <a:endParaRPr lang="en-US"/>
          </a:p>
        </p:txBody>
      </p:sp>
    </p:spTree>
    <p:extLst>
      <p:ext uri="{BB962C8B-B14F-4D97-AF65-F5344CB8AC3E}">
        <p14:creationId xmlns:p14="http://schemas.microsoft.com/office/powerpoint/2010/main" val="3026126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Today we will take a look at many of the options that each cloud offers.  And get</a:t>
            </a:r>
            <a:r>
              <a:rPr lang="en-US" baseline="0" dirty="0" smtClean="0"/>
              <a:t> you to a point where you have some idea of the bucket of </a:t>
            </a:r>
            <a:r>
              <a:rPr lang="en-US" baseline="0" dirty="0" err="1" smtClean="0"/>
              <a:t>lego’s</a:t>
            </a:r>
            <a:r>
              <a:rPr lang="en-US" baseline="0" dirty="0" smtClean="0"/>
              <a:t> that is offered by these two platforms.  You will see that in many cases their offerings overlap by about 70-80 percent.</a:t>
            </a:r>
            <a:endParaRPr lang="en-US" dirty="0" smtClean="0"/>
          </a:p>
        </p:txBody>
      </p:sp>
      <p:sp>
        <p:nvSpPr>
          <p:cNvPr id="4" name="Slide Number Placeholder 3"/>
          <p:cNvSpPr>
            <a:spLocks noGrp="1"/>
          </p:cNvSpPr>
          <p:nvPr>
            <p:ph type="sldNum" sz="quarter" idx="10"/>
          </p:nvPr>
        </p:nvSpPr>
        <p:spPr/>
        <p:txBody>
          <a:bodyPr/>
          <a:lstStyle/>
          <a:p>
            <a:fld id="{DB66FDAA-CA34-4ED0-90C5-8EC79F50BD7A}" type="slidenum">
              <a:rPr lang="en-US" smtClean="0"/>
              <a:t>19</a:t>
            </a:fld>
            <a:endParaRPr lang="en-US"/>
          </a:p>
        </p:txBody>
      </p:sp>
    </p:spTree>
    <p:extLst>
      <p:ext uri="{BB962C8B-B14F-4D97-AF65-F5344CB8AC3E}">
        <p14:creationId xmlns:p14="http://schemas.microsoft.com/office/powerpoint/2010/main" val="37731794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with the</a:t>
            </a:r>
            <a:r>
              <a:rPr lang="en-US" baseline="0" dirty="0" smtClean="0"/>
              <a:t> foundation of a cloud environment.  Compute.</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20</a:t>
            </a:fld>
            <a:endParaRPr lang="en-US"/>
          </a:p>
        </p:txBody>
      </p:sp>
    </p:spTree>
    <p:extLst>
      <p:ext uri="{BB962C8B-B14F-4D97-AF65-F5344CB8AC3E}">
        <p14:creationId xmlns:p14="http://schemas.microsoft.com/office/powerpoint/2010/main" val="42113273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Foundational, computer in cloud, elastic scale, power,</a:t>
            </a:r>
            <a:r>
              <a:rPr lang="en-US" baseline="0" dirty="0" smtClean="0"/>
              <a:t> purpose</a:t>
            </a:r>
          </a:p>
          <a:p>
            <a:endParaRPr lang="en-US" baseline="0" dirty="0" smtClean="0"/>
          </a:p>
          <a:p>
            <a:r>
              <a:rPr lang="en-US" dirty="0" smtClean="0"/>
              <a:t>Compute covers the foundational building blocks of both cloud offerings.  Think – computer in the cloud.  But also think about how you might elastically scale that computer.  Also think about how much power do I need in the cloud. And think about the work that you are doing in the cloud.  All of these decisions</a:t>
            </a:r>
            <a:r>
              <a:rPr lang="en-US" baseline="0" dirty="0" smtClean="0"/>
              <a:t> will help you define what to build in the cloud.  The less you need – the less you pay</a:t>
            </a:r>
            <a:r>
              <a:rPr lang="en-US" baseline="0" dirty="0" smtClean="0"/>
              <a:t>.</a:t>
            </a:r>
          </a:p>
          <a:p>
            <a:endParaRPr lang="en-US" baseline="0" dirty="0" smtClean="0"/>
          </a:p>
          <a:p>
            <a:r>
              <a:rPr lang="en-US" baseline="0" dirty="0" smtClean="0"/>
              <a:t>RDMA – remote direct memory access</a:t>
            </a:r>
            <a:endParaRPr lang="en-US" baseline="0" dirty="0" smtClean="0"/>
          </a:p>
        </p:txBody>
      </p:sp>
      <p:sp>
        <p:nvSpPr>
          <p:cNvPr id="4" name="Slide Number Placeholder 3"/>
          <p:cNvSpPr>
            <a:spLocks noGrp="1"/>
          </p:cNvSpPr>
          <p:nvPr>
            <p:ph type="sldNum" sz="quarter" idx="10"/>
          </p:nvPr>
        </p:nvSpPr>
        <p:spPr/>
        <p:txBody>
          <a:bodyPr/>
          <a:lstStyle/>
          <a:p>
            <a:fld id="{DB66FDAA-CA34-4ED0-90C5-8EC79F50BD7A}" type="slidenum">
              <a:rPr lang="en-US" smtClean="0"/>
              <a:t>21</a:t>
            </a:fld>
            <a:endParaRPr lang="en-US"/>
          </a:p>
        </p:txBody>
      </p:sp>
    </p:spTree>
    <p:extLst>
      <p:ext uri="{BB962C8B-B14F-4D97-AF65-F5344CB8AC3E}">
        <p14:creationId xmlns:p14="http://schemas.microsoft.com/office/powerpoint/2010/main" val="2016768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AWS</a:t>
            </a:r>
            <a:r>
              <a:rPr lang="en-US" baseline="0" dirty="0" smtClean="0"/>
              <a:t> - </a:t>
            </a:r>
            <a:r>
              <a:rPr lang="en-US" dirty="0" smtClean="0"/>
              <a:t>General: baseline CPU with bursting,</a:t>
            </a:r>
            <a:r>
              <a:rPr lang="en-US" baseline="0" dirty="0" smtClean="0"/>
              <a:t> Compute: high performing CPUs, Memory: High memory, GPU: graphics and GPU intensive compute, Storage: SSD backed</a:t>
            </a:r>
          </a:p>
          <a:p>
            <a:r>
              <a:rPr lang="en-US" baseline="0" dirty="0" smtClean="0"/>
              <a:t>Azure -  same short </a:t>
            </a:r>
            <a:r>
              <a:rPr lang="en-US" baseline="0" smtClean="0"/>
              <a:t>of GPU</a:t>
            </a:r>
            <a:endParaRPr lang="en-US" baseline="0" dirty="0" smtClean="0"/>
          </a:p>
        </p:txBody>
      </p:sp>
      <p:sp>
        <p:nvSpPr>
          <p:cNvPr id="4" name="Slide Number Placeholder 3"/>
          <p:cNvSpPr>
            <a:spLocks noGrp="1"/>
          </p:cNvSpPr>
          <p:nvPr>
            <p:ph type="sldNum" sz="quarter" idx="10"/>
          </p:nvPr>
        </p:nvSpPr>
        <p:spPr/>
        <p:txBody>
          <a:bodyPr/>
          <a:lstStyle/>
          <a:p>
            <a:fld id="{DB66FDAA-CA34-4ED0-90C5-8EC79F50BD7A}" type="slidenum">
              <a:rPr lang="en-US" smtClean="0"/>
              <a:t>22</a:t>
            </a:fld>
            <a:endParaRPr lang="en-US"/>
          </a:p>
        </p:txBody>
      </p:sp>
    </p:spTree>
    <p:extLst>
      <p:ext uri="{BB962C8B-B14F-4D97-AF65-F5344CB8AC3E}">
        <p14:creationId xmlns:p14="http://schemas.microsoft.com/office/powerpoint/2010/main" val="32579985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VMs</a:t>
            </a:r>
          </a:p>
          <a:p>
            <a:endParaRPr lang="en-US" baseline="0" dirty="0" smtClean="0"/>
          </a:p>
          <a:p>
            <a:r>
              <a:rPr lang="en-US" baseline="0" dirty="0" smtClean="0"/>
              <a:t>These prices may not be up to date.  That wasn’t important.  What I wanted to show you here was the competitive nature of these two providers.  They are doing everything possible to stay close to one another on pricing their offerings.  There is not a month that goes by where I don’t get an email stating that a service has been heavily discounted from where it once was.  They are heavily competing for your business.</a:t>
            </a:r>
          </a:p>
        </p:txBody>
      </p:sp>
      <p:sp>
        <p:nvSpPr>
          <p:cNvPr id="4" name="Slide Number Placeholder 3"/>
          <p:cNvSpPr>
            <a:spLocks noGrp="1"/>
          </p:cNvSpPr>
          <p:nvPr>
            <p:ph type="sldNum" sz="quarter" idx="10"/>
          </p:nvPr>
        </p:nvSpPr>
        <p:spPr/>
        <p:txBody>
          <a:bodyPr/>
          <a:lstStyle/>
          <a:p>
            <a:fld id="{DB66FDAA-CA34-4ED0-90C5-8EC79F50BD7A}" type="slidenum">
              <a:rPr lang="en-US" smtClean="0"/>
              <a:t>23</a:t>
            </a:fld>
            <a:endParaRPr lang="en-US"/>
          </a:p>
        </p:txBody>
      </p:sp>
    </p:spTree>
    <p:extLst>
      <p:ext uri="{BB962C8B-B14F-4D97-AF65-F5344CB8AC3E}">
        <p14:creationId xmlns:p14="http://schemas.microsoft.com/office/powerpoint/2010/main" val="122717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have written several books on the topic of programming in ASP.NET, and one more farming oriented</a:t>
            </a:r>
            <a:endParaRPr lang="en-US" dirty="0"/>
          </a:p>
        </p:txBody>
      </p:sp>
      <p:sp>
        <p:nvSpPr>
          <p:cNvPr id="4" name="Slide Number Placeholder 3"/>
          <p:cNvSpPr>
            <a:spLocks noGrp="1"/>
          </p:cNvSpPr>
          <p:nvPr>
            <p:ph type="sldNum" sz="quarter" idx="10"/>
          </p:nvPr>
        </p:nvSpPr>
        <p:spPr/>
        <p:txBody>
          <a:bodyPr/>
          <a:lstStyle/>
          <a:p>
            <a:fld id="{B6431F92-6A98-4640-A1EA-0E76A10AC09A}" type="slidenum">
              <a:rPr lang="en-US" smtClean="0"/>
              <a:t>4</a:t>
            </a:fld>
            <a:endParaRPr lang="en-US"/>
          </a:p>
        </p:txBody>
      </p:sp>
    </p:spTree>
    <p:extLst>
      <p:ext uri="{BB962C8B-B14F-4D97-AF65-F5344CB8AC3E}">
        <p14:creationId xmlns:p14="http://schemas.microsoft.com/office/powerpoint/2010/main" val="4030122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Memory Intensive</a:t>
            </a:r>
          </a:p>
        </p:txBody>
      </p:sp>
      <p:sp>
        <p:nvSpPr>
          <p:cNvPr id="4" name="Slide Number Placeholder 3"/>
          <p:cNvSpPr>
            <a:spLocks noGrp="1"/>
          </p:cNvSpPr>
          <p:nvPr>
            <p:ph type="sldNum" sz="quarter" idx="10"/>
          </p:nvPr>
        </p:nvSpPr>
        <p:spPr/>
        <p:txBody>
          <a:bodyPr/>
          <a:lstStyle/>
          <a:p>
            <a:fld id="{DB66FDAA-CA34-4ED0-90C5-8EC79F50BD7A}" type="slidenum">
              <a:rPr lang="en-US" smtClean="0"/>
              <a:t>24</a:t>
            </a:fld>
            <a:endParaRPr lang="en-US"/>
          </a:p>
        </p:txBody>
      </p:sp>
    </p:spTree>
    <p:extLst>
      <p:ext uri="{BB962C8B-B14F-4D97-AF65-F5344CB8AC3E}">
        <p14:creationId xmlns:p14="http://schemas.microsoft.com/office/powerpoint/2010/main" val="9183419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DB66FDAA-CA34-4ED0-90C5-8EC79F50BD7A}" type="slidenum">
              <a:rPr lang="en-US" smtClean="0"/>
              <a:t>26</a:t>
            </a:fld>
            <a:endParaRPr lang="en-US"/>
          </a:p>
        </p:txBody>
      </p:sp>
    </p:spTree>
    <p:extLst>
      <p:ext uri="{BB962C8B-B14F-4D97-AF65-F5344CB8AC3E}">
        <p14:creationId xmlns:p14="http://schemas.microsoft.com/office/powerpoint/2010/main" val="10986954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DB66FDAA-CA34-4ED0-90C5-8EC79F50BD7A}" type="slidenum">
              <a:rPr lang="en-US" smtClean="0"/>
              <a:t>27</a:t>
            </a:fld>
            <a:endParaRPr lang="en-US"/>
          </a:p>
        </p:txBody>
      </p:sp>
    </p:spTree>
    <p:extLst>
      <p:ext uri="{BB962C8B-B14F-4D97-AF65-F5344CB8AC3E}">
        <p14:creationId xmlns:p14="http://schemas.microsoft.com/office/powerpoint/2010/main" val="3329828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DB66FDAA-CA34-4ED0-90C5-8EC79F50BD7A}" type="slidenum">
              <a:rPr lang="en-US" smtClean="0"/>
              <a:t>28</a:t>
            </a:fld>
            <a:endParaRPr lang="en-US"/>
          </a:p>
        </p:txBody>
      </p:sp>
    </p:spTree>
    <p:extLst>
      <p:ext uri="{BB962C8B-B14F-4D97-AF65-F5344CB8AC3E}">
        <p14:creationId xmlns:p14="http://schemas.microsoft.com/office/powerpoint/2010/main" val="11775706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DB66FDAA-CA34-4ED0-90C5-8EC79F50BD7A}" type="slidenum">
              <a:rPr lang="en-US" smtClean="0"/>
              <a:t>29</a:t>
            </a:fld>
            <a:endParaRPr lang="en-US"/>
          </a:p>
        </p:txBody>
      </p:sp>
    </p:spTree>
    <p:extLst>
      <p:ext uri="{BB962C8B-B14F-4D97-AF65-F5344CB8AC3E}">
        <p14:creationId xmlns:p14="http://schemas.microsoft.com/office/powerpoint/2010/main" val="18732392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stream ingestion,</a:t>
            </a:r>
            <a:r>
              <a:rPr lang="en-US" baseline="0" dirty="0" smtClean="0"/>
              <a:t> data stream processing, SSD, blob storage, table storage, queues, file storage, durable disk, local network , search, </a:t>
            </a:r>
            <a:r>
              <a:rPr lang="en-US" baseline="0" dirty="0" err="1" smtClean="0"/>
              <a:t>nosql</a:t>
            </a:r>
            <a:endParaRPr lang="en-US" baseline="0" dirty="0" smtClean="0"/>
          </a:p>
        </p:txBody>
      </p:sp>
      <p:sp>
        <p:nvSpPr>
          <p:cNvPr id="4" name="Slide Number Placeholder 3"/>
          <p:cNvSpPr>
            <a:spLocks noGrp="1"/>
          </p:cNvSpPr>
          <p:nvPr>
            <p:ph type="sldNum" sz="quarter" idx="10"/>
          </p:nvPr>
        </p:nvSpPr>
        <p:spPr/>
        <p:txBody>
          <a:bodyPr/>
          <a:lstStyle/>
          <a:p>
            <a:fld id="{DB66FDAA-CA34-4ED0-90C5-8EC79F50BD7A}" type="slidenum">
              <a:rPr lang="en-US" smtClean="0"/>
              <a:t>31</a:t>
            </a:fld>
            <a:endParaRPr lang="en-US"/>
          </a:p>
        </p:txBody>
      </p:sp>
    </p:spTree>
    <p:extLst>
      <p:ext uri="{BB962C8B-B14F-4D97-AF65-F5344CB8AC3E}">
        <p14:creationId xmlns:p14="http://schemas.microsoft.com/office/powerpoint/2010/main" val="1430542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Kinesis</a:t>
            </a:r>
            <a:r>
              <a:rPr lang="en-US" baseline="0" dirty="0" smtClean="0"/>
              <a:t> and Event Hubs</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32</a:t>
            </a:fld>
            <a:endParaRPr lang="en-US"/>
          </a:p>
        </p:txBody>
      </p:sp>
    </p:spTree>
    <p:extLst>
      <p:ext uri="{BB962C8B-B14F-4D97-AF65-F5344CB8AC3E}">
        <p14:creationId xmlns:p14="http://schemas.microsoft.com/office/powerpoint/2010/main" val="9721328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Elastic Map Reduce, </a:t>
            </a:r>
            <a:r>
              <a:rPr lang="en-US" dirty="0" err="1" smtClean="0"/>
              <a:t>streaminsight</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33</a:t>
            </a:fld>
            <a:endParaRPr lang="en-US"/>
          </a:p>
        </p:txBody>
      </p:sp>
    </p:spTree>
    <p:extLst>
      <p:ext uri="{BB962C8B-B14F-4D97-AF65-F5344CB8AC3E}">
        <p14:creationId xmlns:p14="http://schemas.microsoft.com/office/powerpoint/2010/main" val="15968858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Cloud search, elastic search</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34</a:t>
            </a:fld>
            <a:endParaRPr lang="en-US"/>
          </a:p>
        </p:txBody>
      </p:sp>
    </p:spTree>
    <p:extLst>
      <p:ext uri="{BB962C8B-B14F-4D97-AF65-F5344CB8AC3E}">
        <p14:creationId xmlns:p14="http://schemas.microsoft.com/office/powerpoint/2010/main" val="15450723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DynamoDB</a:t>
            </a:r>
            <a:r>
              <a:rPr lang="en-US" dirty="0" smtClean="0"/>
              <a:t>, </a:t>
            </a:r>
            <a:r>
              <a:rPr lang="en-US" dirty="0" err="1" smtClean="0"/>
              <a:t>DocumentDB</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35</a:t>
            </a:fld>
            <a:endParaRPr lang="en-US"/>
          </a:p>
        </p:txBody>
      </p:sp>
    </p:spTree>
    <p:extLst>
      <p:ext uri="{BB962C8B-B14F-4D97-AF65-F5344CB8AC3E}">
        <p14:creationId xmlns:p14="http://schemas.microsoft.com/office/powerpoint/2010/main" val="1456789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currently work for Clear Measure in Austin Texas.  We are hiring!</a:t>
            </a:r>
          </a:p>
          <a:p>
            <a:r>
              <a:rPr lang="en-US" dirty="0" smtClean="0"/>
              <a:t>I have also worked for </a:t>
            </a:r>
            <a:r>
              <a:rPr lang="en-US" dirty="0" err="1" smtClean="0"/>
              <a:t>companys</a:t>
            </a:r>
            <a:r>
              <a:rPr lang="en-US" dirty="0" smtClean="0"/>
              <a:t> such as Dell,</a:t>
            </a:r>
            <a:r>
              <a:rPr lang="en-US" baseline="0" dirty="0" smtClean="0"/>
              <a:t> Callaway golf, and lamps plus.</a:t>
            </a:r>
            <a:endParaRPr lang="en-US" dirty="0"/>
          </a:p>
        </p:txBody>
      </p:sp>
      <p:sp>
        <p:nvSpPr>
          <p:cNvPr id="4" name="Slide Number Placeholder 3"/>
          <p:cNvSpPr>
            <a:spLocks noGrp="1"/>
          </p:cNvSpPr>
          <p:nvPr>
            <p:ph type="sldNum" sz="quarter" idx="10"/>
          </p:nvPr>
        </p:nvSpPr>
        <p:spPr/>
        <p:txBody>
          <a:bodyPr/>
          <a:lstStyle/>
          <a:p>
            <a:fld id="{B6431F92-6A98-4640-A1EA-0E76A10AC09A}" type="slidenum">
              <a:rPr lang="en-US" smtClean="0"/>
              <a:t>5</a:t>
            </a:fld>
            <a:endParaRPr lang="en-US"/>
          </a:p>
        </p:txBody>
      </p:sp>
    </p:spTree>
    <p:extLst>
      <p:ext uri="{BB962C8B-B14F-4D97-AF65-F5344CB8AC3E}">
        <p14:creationId xmlns:p14="http://schemas.microsoft.com/office/powerpoint/2010/main" val="35583831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Storage</a:t>
            </a:r>
            <a:r>
              <a:rPr lang="en-US" baseline="0" dirty="0" smtClean="0"/>
              <a:t> pricing</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36</a:t>
            </a:fld>
            <a:endParaRPr lang="en-US"/>
          </a:p>
        </p:txBody>
      </p:sp>
    </p:spTree>
    <p:extLst>
      <p:ext uri="{BB962C8B-B14F-4D97-AF65-F5344CB8AC3E}">
        <p14:creationId xmlns:p14="http://schemas.microsoft.com/office/powerpoint/2010/main" val="41276783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RDMA - Remote Direct Memory Access</a:t>
            </a:r>
            <a:endParaRPr lang="en-US" dirty="0"/>
          </a:p>
        </p:txBody>
      </p:sp>
      <p:sp>
        <p:nvSpPr>
          <p:cNvPr id="4" name="Slide Number Placeholder 3"/>
          <p:cNvSpPr>
            <a:spLocks noGrp="1"/>
          </p:cNvSpPr>
          <p:nvPr>
            <p:ph type="sldNum" sz="quarter" idx="10"/>
          </p:nvPr>
        </p:nvSpPr>
        <p:spPr/>
        <p:txBody>
          <a:bodyPr/>
          <a:lstStyle/>
          <a:p>
            <a:fld id="{11BA5458-952F-47C3-AE7C-D8BAFF9D5B95}" type="slidenum">
              <a:rPr lang="en-US" smtClean="0"/>
              <a:t>40</a:t>
            </a:fld>
            <a:endParaRPr lang="en-US"/>
          </a:p>
        </p:txBody>
      </p:sp>
    </p:spTree>
    <p:extLst>
      <p:ext uri="{BB962C8B-B14F-4D97-AF65-F5344CB8AC3E}">
        <p14:creationId xmlns:p14="http://schemas.microsoft.com/office/powerpoint/2010/main" val="27590526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SES allows you to send lots of email.  It offers simple notifications around failures</a:t>
            </a:r>
            <a:r>
              <a:rPr lang="en-US" baseline="0" dirty="0" smtClean="0"/>
              <a:t> and the like.  But that is pretty much it.</a:t>
            </a:r>
          </a:p>
          <a:p>
            <a:r>
              <a:rPr lang="en-US" baseline="0" dirty="0" smtClean="0"/>
              <a:t>Azure doesn’t really have any built in tooling for sending email.  Instead it partnered with </a:t>
            </a:r>
            <a:r>
              <a:rPr lang="en-US" baseline="0" dirty="0" err="1" smtClean="0"/>
              <a:t>SendGrid</a:t>
            </a:r>
            <a:r>
              <a:rPr lang="en-US" baseline="0" dirty="0" smtClean="0"/>
              <a:t>.  Which has a rich set of features for sending, receiving, parsing, analytics, click tracking, etc.</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46</a:t>
            </a:fld>
            <a:endParaRPr lang="en-US"/>
          </a:p>
        </p:txBody>
      </p:sp>
    </p:spTree>
    <p:extLst>
      <p:ext uri="{BB962C8B-B14F-4D97-AF65-F5344CB8AC3E}">
        <p14:creationId xmlns:p14="http://schemas.microsoft.com/office/powerpoint/2010/main" val="23124674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49</a:t>
            </a:fld>
            <a:endParaRPr lang="en-US"/>
          </a:p>
        </p:txBody>
      </p:sp>
    </p:spTree>
    <p:extLst>
      <p:ext uri="{BB962C8B-B14F-4D97-AF65-F5344CB8AC3E}">
        <p14:creationId xmlns:p14="http://schemas.microsoft.com/office/powerpoint/2010/main" val="36212916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50</a:t>
            </a:fld>
            <a:endParaRPr lang="en-US"/>
          </a:p>
        </p:txBody>
      </p:sp>
    </p:spTree>
    <p:extLst>
      <p:ext uri="{BB962C8B-B14F-4D97-AF65-F5344CB8AC3E}">
        <p14:creationId xmlns:p14="http://schemas.microsoft.com/office/powerpoint/2010/main" val="30474862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59</a:t>
            </a:fld>
            <a:endParaRPr lang="en-US"/>
          </a:p>
        </p:txBody>
      </p:sp>
    </p:spTree>
    <p:extLst>
      <p:ext uri="{BB962C8B-B14F-4D97-AF65-F5344CB8AC3E}">
        <p14:creationId xmlns:p14="http://schemas.microsoft.com/office/powerpoint/2010/main" val="3591424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a:t>
            </a:r>
            <a:r>
              <a:rPr lang="en-US" baseline="0" dirty="0" smtClean="0"/>
              <a:t> a bunch of canned operating systems available in both environments.  AWS has a strong </a:t>
            </a:r>
            <a:r>
              <a:rPr lang="en-US" baseline="0" dirty="0" err="1" smtClean="0"/>
              <a:t>linux</a:t>
            </a:r>
            <a:r>
              <a:rPr lang="en-US" baseline="0" dirty="0" smtClean="0"/>
              <a:t> offering.  But custom images can be created in both environments easily.  </a:t>
            </a:r>
          </a:p>
          <a:p>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61</a:t>
            </a:fld>
            <a:endParaRPr lang="en-US"/>
          </a:p>
        </p:txBody>
      </p:sp>
    </p:spTree>
    <p:extLst>
      <p:ext uri="{BB962C8B-B14F-4D97-AF65-F5344CB8AC3E}">
        <p14:creationId xmlns:p14="http://schemas.microsoft.com/office/powerpoint/2010/main" val="9866951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what is more interesting is that you can pick purpose built installations of operation system plus</a:t>
            </a:r>
            <a:r>
              <a:rPr lang="en-US" baseline="0" dirty="0" smtClean="0"/>
              <a:t> Application</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62</a:t>
            </a:fld>
            <a:endParaRPr lang="en-US"/>
          </a:p>
        </p:txBody>
      </p:sp>
    </p:spTree>
    <p:extLst>
      <p:ext uri="{BB962C8B-B14F-4D97-AF65-F5344CB8AC3E}">
        <p14:creationId xmlns:p14="http://schemas.microsoft.com/office/powerpoint/2010/main" val="12567482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63</a:t>
            </a:fld>
            <a:endParaRPr lang="en-US"/>
          </a:p>
        </p:txBody>
      </p:sp>
    </p:spTree>
    <p:extLst>
      <p:ext uri="{BB962C8B-B14F-4D97-AF65-F5344CB8AC3E}">
        <p14:creationId xmlns:p14="http://schemas.microsoft.com/office/powerpoint/2010/main" val="8005549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64</a:t>
            </a:fld>
            <a:endParaRPr lang="en-US"/>
          </a:p>
        </p:txBody>
      </p:sp>
    </p:spTree>
    <p:extLst>
      <p:ext uri="{BB962C8B-B14F-4D97-AF65-F5344CB8AC3E}">
        <p14:creationId xmlns:p14="http://schemas.microsoft.com/office/powerpoint/2010/main" val="1169921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we are going to dig through at a very high level what the Microsoft</a:t>
            </a:r>
            <a:r>
              <a:rPr lang="en-US" baseline="0" dirty="0" smtClean="0"/>
              <a:t> Azure cloud and Amazon Web Services offer</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7</a:t>
            </a:fld>
            <a:endParaRPr lang="en-US"/>
          </a:p>
        </p:txBody>
      </p:sp>
    </p:spTree>
    <p:extLst>
      <p:ext uri="{BB962C8B-B14F-4D97-AF65-F5344CB8AC3E}">
        <p14:creationId xmlns:p14="http://schemas.microsoft.com/office/powerpoint/2010/main" val="8172904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many languages on both platforms.</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66</a:t>
            </a:fld>
            <a:endParaRPr lang="en-US"/>
          </a:p>
        </p:txBody>
      </p:sp>
    </p:spTree>
    <p:extLst>
      <p:ext uri="{BB962C8B-B14F-4D97-AF65-F5344CB8AC3E}">
        <p14:creationId xmlns:p14="http://schemas.microsoft.com/office/powerpoint/2010/main" val="28143008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each of these platforms provide lots of tooling for most of these languages.  And where there isn’t direct language support there is a command line tool.  And where the command line tools don’t work there is a REST API.  This is generally enough.</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67</a:t>
            </a:fld>
            <a:endParaRPr lang="en-US"/>
          </a:p>
        </p:txBody>
      </p:sp>
    </p:spTree>
    <p:extLst>
      <p:ext uri="{BB962C8B-B14F-4D97-AF65-F5344CB8AC3E}">
        <p14:creationId xmlns:p14="http://schemas.microsoft.com/office/powerpoint/2010/main" val="2731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specifically we are going to look at</a:t>
            </a:r>
            <a:r>
              <a:rPr lang="en-US" baseline="0" dirty="0" smtClean="0"/>
              <a:t> the following concepts</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8</a:t>
            </a:fld>
            <a:endParaRPr lang="en-US"/>
          </a:p>
        </p:txBody>
      </p:sp>
    </p:spTree>
    <p:extLst>
      <p:ext uri="{BB962C8B-B14F-4D97-AF65-F5344CB8AC3E}">
        <p14:creationId xmlns:p14="http://schemas.microsoft.com/office/powerpoint/2010/main" val="1763282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Azure and AWS are the primary competing cloud offerings, they are growing</a:t>
            </a:r>
            <a:r>
              <a:rPr lang="en-US" baseline="0" dirty="0" smtClean="0"/>
              <a:t> daily, adding daily, and CHANGING daily.  There are of course some items that are known to be missing, some of which I listed here.  But the primary point of this talk is a broad overview to help you pick a path through the world of cloud.</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9</a:t>
            </a:fld>
            <a:endParaRPr lang="en-US"/>
          </a:p>
        </p:txBody>
      </p:sp>
    </p:spTree>
    <p:extLst>
      <p:ext uri="{BB962C8B-B14F-4D97-AF65-F5344CB8AC3E}">
        <p14:creationId xmlns:p14="http://schemas.microsoft.com/office/powerpoint/2010/main" val="4164553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exactly is cloud?</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10</a:t>
            </a:fld>
            <a:endParaRPr lang="en-US"/>
          </a:p>
        </p:txBody>
      </p:sp>
    </p:spTree>
    <p:extLst>
      <p:ext uri="{BB962C8B-B14F-4D97-AF65-F5344CB8AC3E}">
        <p14:creationId xmlns:p14="http://schemas.microsoft.com/office/powerpoint/2010/main" val="935544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first need to understand what is available to us</a:t>
            </a:r>
          </a:p>
          <a:p>
            <a:r>
              <a:rPr lang="en-US" dirty="0" smtClean="0"/>
              <a:t>1) Private: you own the app, the run times, and the hardware</a:t>
            </a:r>
          </a:p>
          <a:p>
            <a:r>
              <a:rPr lang="en-US" dirty="0" smtClean="0"/>
              <a:t>2) </a:t>
            </a:r>
            <a:r>
              <a:rPr lang="en-US" dirty="0" err="1" smtClean="0"/>
              <a:t>IaaS</a:t>
            </a:r>
            <a:r>
              <a:rPr lang="en-US" dirty="0" smtClean="0"/>
              <a:t>:</a:t>
            </a:r>
            <a:r>
              <a:rPr lang="en-US" baseline="0" dirty="0" smtClean="0"/>
              <a:t> you own the app and the apps direct dependencies</a:t>
            </a:r>
          </a:p>
          <a:p>
            <a:r>
              <a:rPr lang="en-US" baseline="0" dirty="0" smtClean="0"/>
              <a:t>3) </a:t>
            </a:r>
            <a:r>
              <a:rPr lang="en-US" baseline="0" dirty="0" err="1" smtClean="0"/>
              <a:t>PaaS</a:t>
            </a:r>
            <a:r>
              <a:rPr lang="en-US" baseline="0" dirty="0" smtClean="0"/>
              <a:t>: you own the app, the rest is provided to you</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11</a:t>
            </a:fld>
            <a:endParaRPr lang="en-US"/>
          </a:p>
        </p:txBody>
      </p:sp>
    </p:spTree>
    <p:extLst>
      <p:ext uri="{BB962C8B-B14F-4D97-AF65-F5344CB8AC3E}">
        <p14:creationId xmlns:p14="http://schemas.microsoft.com/office/powerpoint/2010/main" val="1706751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company’s have been in the business of owning of the whole stack.  We often times like to think that as a shiny Beemer.  Its yours.  You created it.  It is meant</a:t>
            </a:r>
            <a:r>
              <a:rPr lang="en-US" baseline="0" dirty="0" smtClean="0"/>
              <a:t> to be awesome.  </a:t>
            </a:r>
            <a:r>
              <a:rPr lang="en-US" dirty="0" smtClean="0"/>
              <a:t>But let’s face it – running the whole show is hard!</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12</a:t>
            </a:fld>
            <a:endParaRPr lang="en-US"/>
          </a:p>
        </p:txBody>
      </p:sp>
    </p:spTree>
    <p:extLst>
      <p:ext uri="{BB962C8B-B14F-4D97-AF65-F5344CB8AC3E}">
        <p14:creationId xmlns:p14="http://schemas.microsoft.com/office/powerpoint/2010/main" val="76044874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6.png"/><Relationship Id="rId4" Type="http://schemas.microsoft.com/office/2007/relationships/hdphoto" Target="../media/hdphoto2.wdp"/></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png"/><Relationship Id="rId4" Type="http://schemas.microsoft.com/office/2007/relationships/hdphoto" Target="../media/hdphoto2.wdp"/></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png"/><Relationship Id="rId4" Type="http://schemas.microsoft.com/office/2007/relationships/hdphoto" Target="../media/hdphoto2.wdp"/></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0.png"/><Relationship Id="rId4" Type="http://schemas.microsoft.com/office/2007/relationships/hdphoto" Target="../media/hdphoto2.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1.png"/><Relationship Id="rId4" Type="http://schemas.microsoft.com/office/2007/relationships/hdphoto" Target="../media/hdphoto2.wdp"/></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3.png"/><Relationship Id="rId4" Type="http://schemas.microsoft.com/office/2007/relationships/hdphoto" Target="../media/hdphoto2.wdp"/></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4.png"/><Relationship Id="rId4" Type="http://schemas.microsoft.com/office/2007/relationships/hdphoto" Target="../media/hdphoto2.wdp"/></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5.png"/><Relationship Id="rId4" Type="http://schemas.microsoft.com/office/2007/relationships/hdphoto" Target="../media/hdphoto2.wdp"/></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6" Type="http://schemas.microsoft.com/office/2007/relationships/hdphoto" Target="../media/hdphoto3.wdp"/><Relationship Id="rId5" Type="http://schemas.openxmlformats.org/officeDocument/2006/relationships/image" Target="../media/image16.png"/><Relationship Id="rId4" Type="http://schemas.microsoft.com/office/2007/relationships/hdphoto" Target="../media/hdphoto2.wdp"/></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7.png"/><Relationship Id="rId4" Type="http://schemas.microsoft.com/office/2007/relationships/hdphoto" Target="../media/hdphoto2.wdp"/></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8.png"/><Relationship Id="rId4" Type="http://schemas.microsoft.com/office/2007/relationships/hdphoto" Target="../media/hdphoto2.wdp"/></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9.png"/><Relationship Id="rId4" Type="http://schemas.microsoft.com/office/2007/relationships/hdphoto" Target="../media/hdphoto2.wdp"/></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0.png"/><Relationship Id="rId4" Type="http://schemas.microsoft.com/office/2007/relationships/hdphoto" Target="../media/hdphoto2.wdp"/></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1.png"/><Relationship Id="rId4" Type="http://schemas.microsoft.com/office/2007/relationships/hdphoto" Target="../media/hdphoto2.wdp"/></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lumMod val="75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5" name="Title 1"/>
          <p:cNvSpPr>
            <a:spLocks noGrp="1"/>
          </p:cNvSpPr>
          <p:nvPr>
            <p:ph type="ctrTitle"/>
          </p:nvPr>
        </p:nvSpPr>
        <p:spPr>
          <a:xfrm>
            <a:off x="1524000" y="1122363"/>
            <a:ext cx="9144000" cy="2387600"/>
          </a:xfrm>
          <a:effectLst/>
        </p:spPr>
        <p:txBody>
          <a:bodyPr anchor="t">
            <a:normAutofit/>
          </a:bodyPr>
          <a:lstStyle>
            <a:lvl1pPr algn="ctr">
              <a:defRPr sz="8000" b="0">
                <a:solidFill>
                  <a:schemeClr val="bg1"/>
                </a:solidFill>
              </a:defRPr>
            </a:lvl1pPr>
          </a:lstStyle>
          <a:p>
            <a:r>
              <a:rPr lang="en-US" smtClean="0"/>
              <a:t>Click to edit Master title style</a:t>
            </a:r>
            <a:endParaRPr lang="en-US"/>
          </a:p>
        </p:txBody>
      </p:sp>
      <p:sp>
        <p:nvSpPr>
          <p:cNvPr id="6" name="Subtitle 2"/>
          <p:cNvSpPr>
            <a:spLocks noGrp="1"/>
          </p:cNvSpPr>
          <p:nvPr>
            <p:ph type="subTitle" idx="1"/>
          </p:nvPr>
        </p:nvSpPr>
        <p:spPr>
          <a:xfrm>
            <a:off x="1524000" y="3602038"/>
            <a:ext cx="9144000" cy="1655762"/>
          </a:xfrm>
          <a:effectLst/>
        </p:spPr>
        <p:txBody>
          <a:bodyPr anchor="t">
            <a:normAutofit/>
          </a:bodyPr>
          <a:lstStyle>
            <a:lvl1pPr marL="0" indent="0" algn="ctr">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62613585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7_Title Slide">
    <p:bg>
      <p:bgPr>
        <a:solidFill>
          <a:srgbClr val="7030A0"/>
        </a:solidFill>
        <a:effectLst/>
      </p:bgPr>
    </p:bg>
    <p:spTree>
      <p:nvGrpSpPr>
        <p:cNvPr id="1" name=""/>
        <p:cNvGrpSpPr/>
        <p:nvPr/>
      </p:nvGrpSpPr>
      <p:grpSpPr>
        <a:xfrm>
          <a:off x="0" y="0"/>
          <a:ext cx="0" cy="0"/>
          <a:chOff x="0" y="0"/>
          <a:chExt cx="0" cy="0"/>
        </a:xfrm>
      </p:grpSpPr>
      <p:pic>
        <p:nvPicPr>
          <p:cNvPr id="1030" name="Picture 6" descr="http://anthelios.laroche-posay.ca/sites/default/files/_beach/accumulation-border.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236" b="3603"/>
          <a:stretch/>
        </p:blipFill>
        <p:spPr bwMode="auto">
          <a:xfrm>
            <a:off x="-14514" y="1714501"/>
            <a:ext cx="4261996" cy="515075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7" name="Title 1"/>
          <p:cNvSpPr>
            <a:spLocks noGrp="1"/>
          </p:cNvSpPr>
          <p:nvPr>
            <p:ph type="ctrTitle"/>
          </p:nvPr>
        </p:nvSpPr>
        <p:spPr>
          <a:xfrm>
            <a:off x="4229100" y="1122363"/>
            <a:ext cx="795909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8"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pic>
        <p:nvPicPr>
          <p:cNvPr id="2" name="Picture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22398" y="2316163"/>
            <a:ext cx="2842744" cy="4970920"/>
          </a:xfrm>
          <a:prstGeom prst="rect">
            <a:avLst/>
          </a:prstGeom>
        </p:spPr>
      </p:pic>
    </p:spTree>
    <p:extLst>
      <p:ext uri="{BB962C8B-B14F-4D97-AF65-F5344CB8AC3E}">
        <p14:creationId xmlns:p14="http://schemas.microsoft.com/office/powerpoint/2010/main" val="304761241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Title Slide">
    <p:bg>
      <p:bgPr>
        <a:solidFill>
          <a:srgbClr val="7030A0"/>
        </a:solidFill>
        <a:effectLst/>
      </p:bgPr>
    </p:bg>
    <p:spTree>
      <p:nvGrpSpPr>
        <p:cNvPr id="1" name=""/>
        <p:cNvGrpSpPr/>
        <p:nvPr/>
      </p:nvGrpSpPr>
      <p:grpSpPr>
        <a:xfrm>
          <a:off x="0" y="0"/>
          <a:ext cx="0" cy="0"/>
          <a:chOff x="0" y="0"/>
          <a:chExt cx="0" cy="0"/>
        </a:xfrm>
      </p:grpSpPr>
      <p:pic>
        <p:nvPicPr>
          <p:cNvPr id="1030" name="Picture 6" descr="http://anthelios.laroche-posay.ca/sites/default/files/_beach/accumulation-border.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236" b="3603"/>
          <a:stretch/>
        </p:blipFill>
        <p:spPr bwMode="auto">
          <a:xfrm>
            <a:off x="-14514" y="1714501"/>
            <a:ext cx="4261996" cy="515075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pic>
        <p:nvPicPr>
          <p:cNvPr id="7170" name="Picture 2" descr="http://images.clipartpanda.com/smiley-face-png-96527038_o.png"/>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l="20872" b="3633"/>
          <a:stretch/>
        </p:blipFill>
        <p:spPr bwMode="auto">
          <a:xfrm>
            <a:off x="-14515" y="1752732"/>
            <a:ext cx="4243615" cy="511252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ctrTitle"/>
          </p:nvPr>
        </p:nvSpPr>
        <p:spPr>
          <a:xfrm>
            <a:off x="4229100" y="1122363"/>
            <a:ext cx="795909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8"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127788927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2_Title Slide">
    <p:bg>
      <p:bgPr>
        <a:solidFill>
          <a:srgbClr val="C00000"/>
        </a:solidFill>
        <a:effectLst/>
      </p:bgPr>
    </p:bg>
    <p:spTree>
      <p:nvGrpSpPr>
        <p:cNvPr id="1" name=""/>
        <p:cNvGrpSpPr/>
        <p:nvPr/>
      </p:nvGrpSpPr>
      <p:grpSpPr>
        <a:xfrm>
          <a:off x="0" y="0"/>
          <a:ext cx="0" cy="0"/>
          <a:chOff x="0" y="0"/>
          <a:chExt cx="0" cy="0"/>
        </a:xfrm>
      </p:grpSpPr>
      <p:pic>
        <p:nvPicPr>
          <p:cNvPr id="1030" name="Picture 6" descr="http://anthelios.laroche-posay.ca/sites/default/files/_beach/accumulation-border.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236" b="3603"/>
          <a:stretch/>
        </p:blipFill>
        <p:spPr bwMode="auto">
          <a:xfrm>
            <a:off x="-14514" y="1714501"/>
            <a:ext cx="4261996" cy="515075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7" name="Title 1"/>
          <p:cNvSpPr>
            <a:spLocks noGrp="1"/>
          </p:cNvSpPr>
          <p:nvPr>
            <p:ph type="ctrTitle"/>
          </p:nvPr>
        </p:nvSpPr>
        <p:spPr>
          <a:xfrm>
            <a:off x="4229100" y="1122363"/>
            <a:ext cx="795909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10"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pic>
        <p:nvPicPr>
          <p:cNvPr id="2" name="Picture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02190" y="2255441"/>
            <a:ext cx="2833110" cy="4040554"/>
          </a:xfrm>
          <a:prstGeom prst="rect">
            <a:avLst/>
          </a:prstGeom>
        </p:spPr>
      </p:pic>
    </p:spTree>
    <p:extLst>
      <p:ext uri="{BB962C8B-B14F-4D97-AF65-F5344CB8AC3E}">
        <p14:creationId xmlns:p14="http://schemas.microsoft.com/office/powerpoint/2010/main" val="205237905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rgbClr val="C00000"/>
        </a:solidFill>
        <a:effectLst/>
      </p:bgPr>
    </p:bg>
    <p:spTree>
      <p:nvGrpSpPr>
        <p:cNvPr id="1" name=""/>
        <p:cNvGrpSpPr/>
        <p:nvPr/>
      </p:nvGrpSpPr>
      <p:grpSpPr>
        <a:xfrm>
          <a:off x="0" y="0"/>
          <a:ext cx="0" cy="0"/>
          <a:chOff x="0" y="0"/>
          <a:chExt cx="0" cy="0"/>
        </a:xfrm>
      </p:grpSpPr>
      <p:pic>
        <p:nvPicPr>
          <p:cNvPr id="1030" name="Picture 6" descr="http://anthelios.laroche-posay.ca/sites/default/files/_beach/accumulation-border.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236" b="3603"/>
          <a:stretch/>
        </p:blipFill>
        <p:spPr bwMode="auto">
          <a:xfrm>
            <a:off x="-14514" y="1714501"/>
            <a:ext cx="4261996" cy="51507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etc-mysitemyway.s3.amazonaws.com/icons/legacy-previews/icons/green-grunge-clipart-icons-business/082075-green-grunge-clipart-icon-business-light-on.png"/>
          <p:cNvPicPr>
            <a:picLocks noChangeAspect="1" noChangeArrowheads="1"/>
          </p:cNvPicPr>
          <p:nvPr userDrawn="1"/>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95351" y="1981201"/>
            <a:ext cx="4897437" cy="48974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7" name="Title 1"/>
          <p:cNvSpPr>
            <a:spLocks noGrp="1"/>
          </p:cNvSpPr>
          <p:nvPr>
            <p:ph type="ctrTitle"/>
          </p:nvPr>
        </p:nvSpPr>
        <p:spPr>
          <a:xfrm>
            <a:off x="4229100" y="1122363"/>
            <a:ext cx="795909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10"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111817740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1_Title Slide">
    <p:bg>
      <p:bgPr>
        <a:solidFill>
          <a:schemeClr val="accent4"/>
        </a:solidFill>
        <a:effectLst/>
      </p:bgPr>
    </p:bg>
    <p:spTree>
      <p:nvGrpSpPr>
        <p:cNvPr id="1" name=""/>
        <p:cNvGrpSpPr/>
        <p:nvPr/>
      </p:nvGrpSpPr>
      <p:grpSpPr>
        <a:xfrm>
          <a:off x="0" y="0"/>
          <a:ext cx="0" cy="0"/>
          <a:chOff x="0" y="0"/>
          <a:chExt cx="0" cy="0"/>
        </a:xfrm>
      </p:grpSpPr>
      <p:pic>
        <p:nvPicPr>
          <p:cNvPr id="1030" name="Picture 6" descr="http://anthelios.laroche-posay.ca/sites/default/files/_beach/accumulation-border.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236" b="3331"/>
          <a:stretch/>
        </p:blipFill>
        <p:spPr bwMode="auto">
          <a:xfrm>
            <a:off x="-14514" y="1714501"/>
            <a:ext cx="4261996" cy="51652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11" name="Title 1"/>
          <p:cNvSpPr>
            <a:spLocks noGrp="1"/>
          </p:cNvSpPr>
          <p:nvPr>
            <p:ph type="ctrTitle"/>
          </p:nvPr>
        </p:nvSpPr>
        <p:spPr>
          <a:xfrm>
            <a:off x="4229100" y="1122363"/>
            <a:ext cx="795909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12"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pic>
        <p:nvPicPr>
          <p:cNvPr id="2" name="Picture 1"/>
          <p:cNvPicPr>
            <a:picLocks noChangeAspect="1"/>
          </p:cNvPicPr>
          <p:nvPr userDrawn="1"/>
        </p:nvPicPr>
        <p:blipFill rotWithShape="1">
          <a:blip r:embed="rId5">
            <a:extLst>
              <a:ext uri="{28A0092B-C50C-407E-A947-70E740481C1C}">
                <a14:useLocalDpi xmlns:a14="http://schemas.microsoft.com/office/drawing/2010/main" val="0"/>
              </a:ext>
            </a:extLst>
          </a:blip>
          <a:srcRect l="20005"/>
          <a:stretch/>
        </p:blipFill>
        <p:spPr>
          <a:xfrm>
            <a:off x="-12700" y="1830854"/>
            <a:ext cx="4021484" cy="5027146"/>
          </a:xfrm>
          <a:prstGeom prst="rect">
            <a:avLst/>
          </a:prstGeom>
        </p:spPr>
      </p:pic>
    </p:spTree>
    <p:extLst>
      <p:ext uri="{BB962C8B-B14F-4D97-AF65-F5344CB8AC3E}">
        <p14:creationId xmlns:p14="http://schemas.microsoft.com/office/powerpoint/2010/main" val="702553863"/>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_Title Slide">
    <p:bg>
      <p:bgPr>
        <a:solidFill>
          <a:schemeClr val="accent4"/>
        </a:solidFill>
        <a:effectLst/>
      </p:bgPr>
    </p:bg>
    <p:spTree>
      <p:nvGrpSpPr>
        <p:cNvPr id="1" name=""/>
        <p:cNvGrpSpPr/>
        <p:nvPr/>
      </p:nvGrpSpPr>
      <p:grpSpPr>
        <a:xfrm>
          <a:off x="0" y="0"/>
          <a:ext cx="0" cy="0"/>
          <a:chOff x="0" y="0"/>
          <a:chExt cx="0" cy="0"/>
        </a:xfrm>
      </p:grpSpPr>
      <p:pic>
        <p:nvPicPr>
          <p:cNvPr id="1030" name="Picture 6" descr="http://anthelios.laroche-posay.ca/sites/default/files/_beach/accumulation-border.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236" b="3331"/>
          <a:stretch/>
        </p:blipFill>
        <p:spPr bwMode="auto">
          <a:xfrm>
            <a:off x="-14514" y="1714501"/>
            <a:ext cx="4261996" cy="51652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11" name="Title 1"/>
          <p:cNvSpPr>
            <a:spLocks noGrp="1"/>
          </p:cNvSpPr>
          <p:nvPr>
            <p:ph type="ctrTitle"/>
          </p:nvPr>
        </p:nvSpPr>
        <p:spPr>
          <a:xfrm>
            <a:off x="4229100" y="1122363"/>
            <a:ext cx="795909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12"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20460" y="2492903"/>
            <a:ext cx="3892310" cy="3892310"/>
          </a:xfrm>
          <a:prstGeom prst="rect">
            <a:avLst/>
          </a:prstGeom>
        </p:spPr>
      </p:pic>
    </p:spTree>
    <p:extLst>
      <p:ext uri="{BB962C8B-B14F-4D97-AF65-F5344CB8AC3E}">
        <p14:creationId xmlns:p14="http://schemas.microsoft.com/office/powerpoint/2010/main" val="387443136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Title Slide">
    <p:bg>
      <p:bgPr>
        <a:solidFill>
          <a:schemeClr val="accent4"/>
        </a:solidFill>
        <a:effectLst/>
      </p:bgPr>
    </p:bg>
    <p:spTree>
      <p:nvGrpSpPr>
        <p:cNvPr id="1" name=""/>
        <p:cNvGrpSpPr/>
        <p:nvPr/>
      </p:nvGrpSpPr>
      <p:grpSpPr>
        <a:xfrm>
          <a:off x="0" y="0"/>
          <a:ext cx="0" cy="0"/>
          <a:chOff x="0" y="0"/>
          <a:chExt cx="0" cy="0"/>
        </a:xfrm>
      </p:grpSpPr>
      <p:pic>
        <p:nvPicPr>
          <p:cNvPr id="1030" name="Picture 6" descr="http://anthelios.laroche-posay.ca/sites/default/files/_beach/accumulation-border.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236" b="3331"/>
          <a:stretch/>
        </p:blipFill>
        <p:spPr bwMode="auto">
          <a:xfrm>
            <a:off x="-14514" y="1714501"/>
            <a:ext cx="4261996" cy="51652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userDrawn="1"/>
        </p:nvPicPr>
        <p:blipFill rotWithShape="1">
          <a:blip r:embed="rId3">
            <a:extLst>
              <a:ext uri="{28A0092B-C50C-407E-A947-70E740481C1C}">
                <a14:useLocalDpi xmlns:a14="http://schemas.microsoft.com/office/drawing/2010/main" val="0"/>
              </a:ext>
            </a:extLst>
          </a:blip>
          <a:srcRect l="16367"/>
          <a:stretch/>
        </p:blipFill>
        <p:spPr>
          <a:xfrm>
            <a:off x="-29029" y="2095500"/>
            <a:ext cx="3674990" cy="4394200"/>
          </a:xfrm>
          <a:prstGeom prst="rect">
            <a:avLst/>
          </a:prstGeom>
        </p:spPr>
      </p:pic>
      <p:pic>
        <p:nvPicPr>
          <p:cNvPr id="7" name="Picture 6"/>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11" name="Title 1"/>
          <p:cNvSpPr>
            <a:spLocks noGrp="1"/>
          </p:cNvSpPr>
          <p:nvPr>
            <p:ph type="ctrTitle"/>
          </p:nvPr>
        </p:nvSpPr>
        <p:spPr>
          <a:xfrm>
            <a:off x="4229100" y="1122363"/>
            <a:ext cx="795909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12"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208069036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9_Title Slide">
    <p:bg>
      <p:bgPr>
        <a:solidFill>
          <a:srgbClr val="35CE20"/>
        </a:solidFill>
        <a:effectLst/>
      </p:bgPr>
    </p:bg>
    <p:spTree>
      <p:nvGrpSpPr>
        <p:cNvPr id="1" name=""/>
        <p:cNvGrpSpPr/>
        <p:nvPr/>
      </p:nvGrpSpPr>
      <p:grpSpPr>
        <a:xfrm>
          <a:off x="0" y="0"/>
          <a:ext cx="0" cy="0"/>
          <a:chOff x="0" y="0"/>
          <a:chExt cx="0" cy="0"/>
        </a:xfrm>
      </p:grpSpPr>
      <p:pic>
        <p:nvPicPr>
          <p:cNvPr id="1030" name="Picture 6" descr="http://anthelios.laroche-posay.ca/sites/default/files/_beach/accumulation-border.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236" b="3603"/>
          <a:stretch/>
        </p:blipFill>
        <p:spPr bwMode="auto">
          <a:xfrm>
            <a:off x="-14514" y="1714501"/>
            <a:ext cx="4261996" cy="51507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12" name="Title 1"/>
          <p:cNvSpPr>
            <a:spLocks noGrp="1"/>
          </p:cNvSpPr>
          <p:nvPr>
            <p:ph type="ctrTitle"/>
          </p:nvPr>
        </p:nvSpPr>
        <p:spPr>
          <a:xfrm>
            <a:off x="4229100" y="1122363"/>
            <a:ext cx="795909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13"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pic>
        <p:nvPicPr>
          <p:cNvPr id="2" name="Picture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rot="20890620">
            <a:off x="-685457" y="2966374"/>
            <a:ext cx="3866981" cy="2927090"/>
          </a:xfrm>
          <a:prstGeom prst="rect">
            <a:avLst/>
          </a:prstGeom>
        </p:spPr>
      </p:pic>
    </p:spTree>
    <p:extLst>
      <p:ext uri="{BB962C8B-B14F-4D97-AF65-F5344CB8AC3E}">
        <p14:creationId xmlns:p14="http://schemas.microsoft.com/office/powerpoint/2010/main" val="233518649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4_Title Slide">
    <p:bg>
      <p:bgPr>
        <a:solidFill>
          <a:srgbClr val="35CE20"/>
        </a:solidFill>
        <a:effectLst/>
      </p:bgPr>
    </p:bg>
    <p:spTree>
      <p:nvGrpSpPr>
        <p:cNvPr id="1" name=""/>
        <p:cNvGrpSpPr/>
        <p:nvPr/>
      </p:nvGrpSpPr>
      <p:grpSpPr>
        <a:xfrm>
          <a:off x="0" y="0"/>
          <a:ext cx="0" cy="0"/>
          <a:chOff x="0" y="0"/>
          <a:chExt cx="0" cy="0"/>
        </a:xfrm>
      </p:grpSpPr>
      <p:pic>
        <p:nvPicPr>
          <p:cNvPr id="1030" name="Picture 6" descr="http://anthelios.laroche-posay.ca/sites/default/files/_beach/accumulation-border.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236" b="3603"/>
          <a:stretch/>
        </p:blipFill>
        <p:spPr bwMode="auto">
          <a:xfrm>
            <a:off x="-14514" y="1714501"/>
            <a:ext cx="4261996" cy="51507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12" name="Title 1"/>
          <p:cNvSpPr>
            <a:spLocks noGrp="1"/>
          </p:cNvSpPr>
          <p:nvPr>
            <p:ph type="ctrTitle"/>
          </p:nvPr>
        </p:nvSpPr>
        <p:spPr>
          <a:xfrm>
            <a:off x="4229100" y="1122363"/>
            <a:ext cx="795909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13"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pic>
        <p:nvPicPr>
          <p:cNvPr id="2" name="Picture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58346" y="2051400"/>
            <a:ext cx="3958415" cy="4037012"/>
          </a:xfrm>
          <a:prstGeom prst="rect">
            <a:avLst/>
          </a:prstGeom>
        </p:spPr>
      </p:pic>
    </p:spTree>
    <p:extLst>
      <p:ext uri="{BB962C8B-B14F-4D97-AF65-F5344CB8AC3E}">
        <p14:creationId xmlns:p14="http://schemas.microsoft.com/office/powerpoint/2010/main" val="1712776197"/>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Title Slide">
    <p:bg>
      <p:bgPr>
        <a:solidFill>
          <a:srgbClr val="35CE20"/>
        </a:solidFill>
        <a:effectLst/>
      </p:bgPr>
    </p:bg>
    <p:spTree>
      <p:nvGrpSpPr>
        <p:cNvPr id="1" name=""/>
        <p:cNvGrpSpPr/>
        <p:nvPr/>
      </p:nvGrpSpPr>
      <p:grpSpPr>
        <a:xfrm>
          <a:off x="0" y="0"/>
          <a:ext cx="0" cy="0"/>
          <a:chOff x="0" y="0"/>
          <a:chExt cx="0" cy="0"/>
        </a:xfrm>
      </p:grpSpPr>
      <p:pic>
        <p:nvPicPr>
          <p:cNvPr id="1030" name="Picture 6" descr="http://anthelios.laroche-posay.ca/sites/default/files/_beach/accumulation-border.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236" b="3603"/>
          <a:stretch/>
        </p:blipFill>
        <p:spPr bwMode="auto">
          <a:xfrm>
            <a:off x="-14514" y="1714501"/>
            <a:ext cx="4261996" cy="51507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pic>
        <p:nvPicPr>
          <p:cNvPr id="3074" name="Picture 2" descr="http://www.c4dcafe.com/ipb/uploads/monthly_09_2014/post-114410-0-80531300-1410324710.pn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l="9749"/>
          <a:stretch/>
        </p:blipFill>
        <p:spPr bwMode="auto">
          <a:xfrm>
            <a:off x="-29029" y="2336800"/>
            <a:ext cx="3616189" cy="40391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www.c4dcafe.com/ipb/uploads/monthly_09_2014/post-114410-0-80531300-1410324710.pn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l="9986"/>
          <a:stretch/>
        </p:blipFill>
        <p:spPr bwMode="auto">
          <a:xfrm>
            <a:off x="-29029" y="2336800"/>
            <a:ext cx="3606664" cy="4039198"/>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p:cNvSpPr>
            <a:spLocks noGrp="1"/>
          </p:cNvSpPr>
          <p:nvPr>
            <p:ph type="ctrTitle"/>
          </p:nvPr>
        </p:nvSpPr>
        <p:spPr>
          <a:xfrm>
            <a:off x="4229100" y="1122363"/>
            <a:ext cx="795909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13"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364044698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FFC00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9" name="Title 1"/>
          <p:cNvSpPr>
            <a:spLocks noGrp="1"/>
          </p:cNvSpPr>
          <p:nvPr>
            <p:ph type="ctrTitle"/>
          </p:nvPr>
        </p:nvSpPr>
        <p:spPr>
          <a:xfrm>
            <a:off x="1524000" y="1122363"/>
            <a:ext cx="9144000" cy="2387600"/>
          </a:xfrm>
          <a:effectLst/>
        </p:spPr>
        <p:txBody>
          <a:bodyPr anchor="t">
            <a:normAutofit/>
          </a:bodyPr>
          <a:lstStyle>
            <a:lvl1pPr algn="ctr">
              <a:defRPr sz="8000" b="0">
                <a:solidFill>
                  <a:schemeClr val="bg1"/>
                </a:solidFill>
              </a:defRPr>
            </a:lvl1pPr>
          </a:lstStyle>
          <a:p>
            <a:r>
              <a:rPr lang="en-US" smtClean="0"/>
              <a:t>Click to edit Master title style</a:t>
            </a:r>
            <a:endParaRPr lang="en-US"/>
          </a:p>
        </p:txBody>
      </p:sp>
      <p:sp>
        <p:nvSpPr>
          <p:cNvPr id="10" name="Subtitle 2"/>
          <p:cNvSpPr>
            <a:spLocks noGrp="1"/>
          </p:cNvSpPr>
          <p:nvPr>
            <p:ph type="subTitle" idx="1"/>
          </p:nvPr>
        </p:nvSpPr>
        <p:spPr>
          <a:xfrm>
            <a:off x="1524000" y="3602038"/>
            <a:ext cx="9144000" cy="1655762"/>
          </a:xfrm>
          <a:effectLst/>
        </p:spPr>
        <p:txBody>
          <a:bodyPr anchor="t">
            <a:normAutofit/>
          </a:bodyPr>
          <a:lstStyle>
            <a:lvl1pPr marL="0" indent="0" algn="ctr">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34681498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3_Title Slide">
    <p:bg>
      <p:bgPr>
        <a:solidFill>
          <a:srgbClr val="2E75B6"/>
        </a:solidFill>
        <a:effectLst/>
      </p:bgPr>
    </p:bg>
    <p:spTree>
      <p:nvGrpSpPr>
        <p:cNvPr id="1" name=""/>
        <p:cNvGrpSpPr/>
        <p:nvPr/>
      </p:nvGrpSpPr>
      <p:grpSpPr>
        <a:xfrm>
          <a:off x="0" y="0"/>
          <a:ext cx="0" cy="0"/>
          <a:chOff x="0" y="0"/>
          <a:chExt cx="0" cy="0"/>
        </a:xfrm>
      </p:grpSpPr>
      <p:pic>
        <p:nvPicPr>
          <p:cNvPr id="1030" name="Picture 6" descr="http://anthelios.laroche-posay.ca/sites/default/files/_beach/accumulation-border.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236" b="3603"/>
          <a:stretch/>
        </p:blipFill>
        <p:spPr bwMode="auto">
          <a:xfrm>
            <a:off x="-14514" y="1714501"/>
            <a:ext cx="4261996" cy="51507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11" name="Title 1"/>
          <p:cNvSpPr>
            <a:spLocks noGrp="1"/>
          </p:cNvSpPr>
          <p:nvPr>
            <p:ph type="ctrTitle"/>
          </p:nvPr>
        </p:nvSpPr>
        <p:spPr>
          <a:xfrm>
            <a:off x="4229100" y="1122363"/>
            <a:ext cx="795909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12"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pic>
        <p:nvPicPr>
          <p:cNvPr id="6146" name="Picture 2" descr="http://eatyourheartout.se/img/projects/uppd-refresh.png"/>
          <p:cNvPicPr>
            <a:picLocks noChangeAspect="1" noChangeArrowheads="1"/>
          </p:cNvPicPr>
          <p:nvPr userDrawn="1"/>
        </p:nvPicPr>
        <p:blipFill rotWithShape="1">
          <a:blip r:embed="rId5">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l="18165"/>
          <a:stretch/>
        </p:blipFill>
        <p:spPr bwMode="auto">
          <a:xfrm>
            <a:off x="1" y="1868487"/>
            <a:ext cx="3990974" cy="4876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132858"/>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Title Slide">
    <p:bg>
      <p:bgPr>
        <a:solidFill>
          <a:srgbClr val="2E75B6"/>
        </a:solidFill>
        <a:effectLst/>
      </p:bgPr>
    </p:bg>
    <p:spTree>
      <p:nvGrpSpPr>
        <p:cNvPr id="1" name=""/>
        <p:cNvGrpSpPr/>
        <p:nvPr/>
      </p:nvGrpSpPr>
      <p:grpSpPr>
        <a:xfrm>
          <a:off x="0" y="0"/>
          <a:ext cx="0" cy="0"/>
          <a:chOff x="0" y="0"/>
          <a:chExt cx="0" cy="0"/>
        </a:xfrm>
      </p:grpSpPr>
      <p:pic>
        <p:nvPicPr>
          <p:cNvPr id="1030" name="Picture 6" descr="http://anthelios.laroche-posay.ca/sites/default/files/_beach/accumulation-border.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236" b="3603"/>
          <a:stretch/>
        </p:blipFill>
        <p:spPr bwMode="auto">
          <a:xfrm>
            <a:off x="-14514" y="1714501"/>
            <a:ext cx="4261996" cy="51507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pic>
        <p:nvPicPr>
          <p:cNvPr id="6148" name="Picture 4" descr="http://ire.wpengine.com/wp-content/uploads/2014/08/cloud.png"/>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l="10434"/>
          <a:stretch/>
        </p:blipFill>
        <p:spPr bwMode="auto">
          <a:xfrm>
            <a:off x="-14514" y="2092326"/>
            <a:ext cx="3600150" cy="4019550"/>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ctrTitle"/>
          </p:nvPr>
        </p:nvSpPr>
        <p:spPr>
          <a:xfrm>
            <a:off x="4229100" y="1122363"/>
            <a:ext cx="795909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12"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1285480116"/>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8_Title Slide">
    <p:bg>
      <p:bgPr>
        <a:solidFill>
          <a:schemeClr val="accent2"/>
        </a:solidFill>
        <a:effectLst/>
      </p:bgPr>
    </p:bg>
    <p:spTree>
      <p:nvGrpSpPr>
        <p:cNvPr id="1" name=""/>
        <p:cNvGrpSpPr/>
        <p:nvPr/>
      </p:nvGrpSpPr>
      <p:grpSpPr>
        <a:xfrm>
          <a:off x="0" y="0"/>
          <a:ext cx="0" cy="0"/>
          <a:chOff x="0" y="0"/>
          <a:chExt cx="0" cy="0"/>
        </a:xfrm>
      </p:grpSpPr>
      <p:pic>
        <p:nvPicPr>
          <p:cNvPr id="1030" name="Picture 6" descr="http://anthelios.laroche-posay.ca/sites/default/files/_beach/accumulation-border.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236" b="3603"/>
          <a:stretch/>
        </p:blipFill>
        <p:spPr bwMode="auto">
          <a:xfrm>
            <a:off x="-14514" y="1714501"/>
            <a:ext cx="4261996" cy="51507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11" name="Title 1"/>
          <p:cNvSpPr>
            <a:spLocks noGrp="1"/>
          </p:cNvSpPr>
          <p:nvPr>
            <p:ph type="ctrTitle"/>
          </p:nvPr>
        </p:nvSpPr>
        <p:spPr>
          <a:xfrm>
            <a:off x="4229100" y="1122363"/>
            <a:ext cx="795909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12"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pic>
        <p:nvPicPr>
          <p:cNvPr id="6" name="Picture 5"/>
          <p:cNvPicPr>
            <a:picLocks noChangeAspect="1"/>
          </p:cNvPicPr>
          <p:nvPr userDrawn="1"/>
        </p:nvPicPr>
        <p:blipFill rotWithShape="1">
          <a:blip r:embed="rId5">
            <a:extLst>
              <a:ext uri="{28A0092B-C50C-407E-A947-70E740481C1C}">
                <a14:useLocalDpi xmlns:a14="http://schemas.microsoft.com/office/drawing/2010/main" val="0"/>
              </a:ext>
            </a:extLst>
          </a:blip>
          <a:srcRect l="19266"/>
          <a:stretch/>
        </p:blipFill>
        <p:spPr>
          <a:xfrm>
            <a:off x="-12700" y="2746582"/>
            <a:ext cx="3446091" cy="3272477"/>
          </a:xfrm>
          <a:prstGeom prst="rect">
            <a:avLst/>
          </a:prstGeom>
        </p:spPr>
      </p:pic>
    </p:spTree>
    <p:extLst>
      <p:ext uri="{BB962C8B-B14F-4D97-AF65-F5344CB8AC3E}">
        <p14:creationId xmlns:p14="http://schemas.microsoft.com/office/powerpoint/2010/main" val="313089070"/>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_Title Slide">
    <p:bg>
      <p:bgPr>
        <a:solidFill>
          <a:schemeClr val="accent2"/>
        </a:solidFill>
        <a:effectLst/>
      </p:bgPr>
    </p:bg>
    <p:spTree>
      <p:nvGrpSpPr>
        <p:cNvPr id="1" name=""/>
        <p:cNvGrpSpPr/>
        <p:nvPr/>
      </p:nvGrpSpPr>
      <p:grpSpPr>
        <a:xfrm>
          <a:off x="0" y="0"/>
          <a:ext cx="0" cy="0"/>
          <a:chOff x="0" y="0"/>
          <a:chExt cx="0" cy="0"/>
        </a:xfrm>
      </p:grpSpPr>
      <p:pic>
        <p:nvPicPr>
          <p:cNvPr id="1030" name="Picture 6" descr="http://anthelios.laroche-posay.ca/sites/default/files/_beach/accumulation-border.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236" b="3603"/>
          <a:stretch/>
        </p:blipFill>
        <p:spPr bwMode="auto">
          <a:xfrm>
            <a:off x="-14514" y="1714501"/>
            <a:ext cx="4261996" cy="51507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11" name="Title 1"/>
          <p:cNvSpPr>
            <a:spLocks noGrp="1"/>
          </p:cNvSpPr>
          <p:nvPr>
            <p:ph type="ctrTitle"/>
          </p:nvPr>
        </p:nvSpPr>
        <p:spPr>
          <a:xfrm>
            <a:off x="4229100" y="1122363"/>
            <a:ext cx="795909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12"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pic>
        <p:nvPicPr>
          <p:cNvPr id="7170" name="Picture 2" descr="http://upload.wikimedia.org/wikipedia/commons/thumb/5/55/Magnifying_glass_icon.svg/490px-Magnifying_glass_icon.svg.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3508" y="2642880"/>
            <a:ext cx="3315468" cy="3315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9739311"/>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0_Title Slide">
    <p:bg>
      <p:bgPr>
        <a:solidFill>
          <a:srgbClr val="00B0F0"/>
        </a:solidFill>
        <a:effectLst/>
      </p:bgPr>
    </p:bg>
    <p:spTree>
      <p:nvGrpSpPr>
        <p:cNvPr id="1" name=""/>
        <p:cNvGrpSpPr/>
        <p:nvPr/>
      </p:nvGrpSpPr>
      <p:grpSpPr>
        <a:xfrm>
          <a:off x="0" y="0"/>
          <a:ext cx="0" cy="0"/>
          <a:chOff x="0" y="0"/>
          <a:chExt cx="0" cy="0"/>
        </a:xfrm>
      </p:grpSpPr>
      <p:pic>
        <p:nvPicPr>
          <p:cNvPr id="1030" name="Picture 6" descr="http://anthelios.laroche-posay.ca/sites/default/files/_beach/accumulation-border.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236" b="3603"/>
          <a:stretch/>
        </p:blipFill>
        <p:spPr bwMode="auto">
          <a:xfrm>
            <a:off x="-14514" y="1714501"/>
            <a:ext cx="4261996" cy="51507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11" name="Title 1"/>
          <p:cNvSpPr>
            <a:spLocks noGrp="1"/>
          </p:cNvSpPr>
          <p:nvPr>
            <p:ph type="ctrTitle"/>
          </p:nvPr>
        </p:nvSpPr>
        <p:spPr>
          <a:xfrm>
            <a:off x="4229100" y="1122363"/>
            <a:ext cx="795909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12"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pic>
        <p:nvPicPr>
          <p:cNvPr id="2" name="Picture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689100" y="1988457"/>
            <a:ext cx="6502400" cy="4876800"/>
          </a:xfrm>
          <a:prstGeom prst="rect">
            <a:avLst/>
          </a:prstGeom>
        </p:spPr>
      </p:pic>
    </p:spTree>
    <p:extLst>
      <p:ext uri="{BB962C8B-B14F-4D97-AF65-F5344CB8AC3E}">
        <p14:creationId xmlns:p14="http://schemas.microsoft.com/office/powerpoint/2010/main" val="1829583633"/>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_Title Slide">
    <p:bg>
      <p:bgPr>
        <a:solidFill>
          <a:srgbClr val="00B0F0"/>
        </a:solidFill>
        <a:effectLst/>
      </p:bgPr>
    </p:bg>
    <p:spTree>
      <p:nvGrpSpPr>
        <p:cNvPr id="1" name=""/>
        <p:cNvGrpSpPr/>
        <p:nvPr/>
      </p:nvGrpSpPr>
      <p:grpSpPr>
        <a:xfrm>
          <a:off x="0" y="0"/>
          <a:ext cx="0" cy="0"/>
          <a:chOff x="0" y="0"/>
          <a:chExt cx="0" cy="0"/>
        </a:xfrm>
      </p:grpSpPr>
      <p:pic>
        <p:nvPicPr>
          <p:cNvPr id="1030" name="Picture 6" descr="http://anthelios.laroche-posay.ca/sites/default/files/_beach/accumulation-border.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236" b="3603"/>
          <a:stretch/>
        </p:blipFill>
        <p:spPr bwMode="auto">
          <a:xfrm>
            <a:off x="-14514" y="1714501"/>
            <a:ext cx="4261996" cy="51507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11" name="Title 1"/>
          <p:cNvSpPr>
            <a:spLocks noGrp="1"/>
          </p:cNvSpPr>
          <p:nvPr>
            <p:ph type="ctrTitle"/>
          </p:nvPr>
        </p:nvSpPr>
        <p:spPr>
          <a:xfrm>
            <a:off x="4229100" y="1122363"/>
            <a:ext cx="795909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12"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pic>
        <p:nvPicPr>
          <p:cNvPr id="8194" name="Picture 2" descr="https://33.media.tumblr.com/9d6594fcb25e5b68fbcc5f27fe996beb/tumblr_mh6u2xvFki1qg6rkio1_500.gif"/>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3492" y="2265486"/>
            <a:ext cx="3030077" cy="4242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740136"/>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lumMod val="75000"/>
                  </a:schemeClr>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Tree>
    <p:extLst>
      <p:ext uri="{BB962C8B-B14F-4D97-AF65-F5344CB8AC3E}">
        <p14:creationId xmlns:p14="http://schemas.microsoft.com/office/powerpoint/2010/main" val="1558150265"/>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accent5">
                    <a:lumMod val="75000"/>
                  </a:schemeClr>
                </a:solidFill>
              </a:defRPr>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Tree>
    <p:extLst>
      <p:ext uri="{BB962C8B-B14F-4D97-AF65-F5344CB8AC3E}">
        <p14:creationId xmlns:p14="http://schemas.microsoft.com/office/powerpoint/2010/main" val="25152318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lumMod val="75000"/>
                  </a:schemeClr>
                </a:solidFill>
              </a:defRPr>
            </a:lvl1p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Tree>
    <p:extLst>
      <p:ext uri="{BB962C8B-B14F-4D97-AF65-F5344CB8AC3E}">
        <p14:creationId xmlns:p14="http://schemas.microsoft.com/office/powerpoint/2010/main" val="23362799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a:solidFill>
                  <a:schemeClr val="accent5">
                    <a:lumMod val="75000"/>
                  </a:schemeClr>
                </a:solidFill>
              </a:defRPr>
            </a:lvl1p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solidFill>
                  <a:schemeClr val="accent5">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solidFill>
                  <a:schemeClr val="accent5">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Tree>
    <p:extLst>
      <p:ext uri="{BB962C8B-B14F-4D97-AF65-F5344CB8AC3E}">
        <p14:creationId xmlns:p14="http://schemas.microsoft.com/office/powerpoint/2010/main" val="3966986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C0000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9" name="Title 1"/>
          <p:cNvSpPr>
            <a:spLocks noGrp="1"/>
          </p:cNvSpPr>
          <p:nvPr>
            <p:ph type="ctrTitle"/>
          </p:nvPr>
        </p:nvSpPr>
        <p:spPr>
          <a:xfrm>
            <a:off x="1524000" y="1122363"/>
            <a:ext cx="9144000" cy="2387600"/>
          </a:xfrm>
          <a:effectLst/>
        </p:spPr>
        <p:txBody>
          <a:bodyPr anchor="t">
            <a:normAutofit/>
          </a:bodyPr>
          <a:lstStyle>
            <a:lvl1pPr algn="ctr">
              <a:defRPr sz="8000" b="0">
                <a:solidFill>
                  <a:schemeClr val="bg1"/>
                </a:solidFill>
              </a:defRPr>
            </a:lvl1pPr>
          </a:lstStyle>
          <a:p>
            <a:r>
              <a:rPr lang="en-US" smtClean="0"/>
              <a:t>Click to edit Master title style</a:t>
            </a:r>
            <a:endParaRPr lang="en-US"/>
          </a:p>
        </p:txBody>
      </p:sp>
      <p:sp>
        <p:nvSpPr>
          <p:cNvPr id="10" name="Subtitle 2"/>
          <p:cNvSpPr>
            <a:spLocks noGrp="1"/>
          </p:cNvSpPr>
          <p:nvPr>
            <p:ph type="subTitle" idx="1"/>
          </p:nvPr>
        </p:nvSpPr>
        <p:spPr>
          <a:xfrm>
            <a:off x="1524000" y="3602038"/>
            <a:ext cx="9144000" cy="1655762"/>
          </a:xfrm>
          <a:effectLst/>
        </p:spPr>
        <p:txBody>
          <a:bodyPr anchor="t">
            <a:normAutofit/>
          </a:bodyPr>
          <a:lstStyle>
            <a:lvl1pPr marL="0" indent="0" algn="ctr">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2804410910"/>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lumMod val="75000"/>
                  </a:schemeClr>
                </a:solidFill>
              </a:defRPr>
            </a:lvl1pPr>
          </a:lstStyle>
          <a:p>
            <a:r>
              <a:rPr lang="en-US" smtClean="0"/>
              <a:t>Click to edit Master title style</a:t>
            </a:r>
            <a:endParaRPr lang="en-US"/>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Tree>
    <p:extLst>
      <p:ext uri="{BB962C8B-B14F-4D97-AF65-F5344CB8AC3E}">
        <p14:creationId xmlns:p14="http://schemas.microsoft.com/office/powerpoint/2010/main" val="35263223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Tree>
    <p:extLst>
      <p:ext uri="{BB962C8B-B14F-4D97-AF65-F5344CB8AC3E}">
        <p14:creationId xmlns:p14="http://schemas.microsoft.com/office/powerpoint/2010/main" val="61579903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chemeClr val="accent5">
                    <a:lumMod val="75000"/>
                  </a:schemeClr>
                </a:solidFill>
              </a:defRPr>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solidFill>
                  <a:schemeClr val="tx1">
                    <a:lumMod val="65000"/>
                    <a:lumOff val="35000"/>
                  </a:schemeClr>
                </a:solidFill>
              </a:defRPr>
            </a:lvl1pPr>
            <a:lvl2pPr>
              <a:defRPr sz="2800">
                <a:solidFill>
                  <a:schemeClr val="tx1">
                    <a:lumMod val="65000"/>
                    <a:lumOff val="35000"/>
                  </a:schemeClr>
                </a:solidFill>
              </a:defRPr>
            </a:lvl2pPr>
            <a:lvl3pPr>
              <a:defRPr sz="2400">
                <a:solidFill>
                  <a:schemeClr val="tx1">
                    <a:lumMod val="65000"/>
                    <a:lumOff val="35000"/>
                  </a:schemeClr>
                </a:solidFill>
              </a:defRPr>
            </a:lvl3pPr>
            <a:lvl4pPr>
              <a:defRPr sz="2000">
                <a:solidFill>
                  <a:schemeClr val="tx1">
                    <a:lumMod val="65000"/>
                    <a:lumOff val="35000"/>
                  </a:schemeClr>
                </a:solidFill>
              </a:defRPr>
            </a:lvl4pPr>
            <a:lvl5pPr>
              <a:defRPr sz="2000">
                <a:solidFill>
                  <a:schemeClr val="tx1">
                    <a:lumMod val="65000"/>
                    <a:lumOff val="35000"/>
                  </a:schemeClr>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tx1">
                    <a:lumMod val="65000"/>
                    <a:lumOff val="3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Tree>
    <p:extLst>
      <p:ext uri="{BB962C8B-B14F-4D97-AF65-F5344CB8AC3E}">
        <p14:creationId xmlns:p14="http://schemas.microsoft.com/office/powerpoint/2010/main" val="4352544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chemeClr val="accent5">
                    <a:lumMod val="75000"/>
                  </a:schemeClr>
                </a:solidFill>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solidFill>
                  <a:schemeClr val="tx1">
                    <a:lumMod val="65000"/>
                    <a:lumOff val="3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tx1">
                    <a:lumMod val="65000"/>
                    <a:lumOff val="3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Tree>
    <p:extLst>
      <p:ext uri="{BB962C8B-B14F-4D97-AF65-F5344CB8AC3E}">
        <p14:creationId xmlns:p14="http://schemas.microsoft.com/office/powerpoint/2010/main" val="7206829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lumMod val="75000"/>
                  </a:schemeClr>
                </a:solidFill>
              </a:defRPr>
            </a:lvl1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Tree>
    <p:extLst>
      <p:ext uri="{BB962C8B-B14F-4D97-AF65-F5344CB8AC3E}">
        <p14:creationId xmlns:p14="http://schemas.microsoft.com/office/powerpoint/2010/main" val="21485218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lvl1pPr>
              <a:defRPr>
                <a:solidFill>
                  <a:schemeClr val="accent5">
                    <a:lumMod val="75000"/>
                  </a:schemeClr>
                </a:solidFill>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Tree>
    <p:extLst>
      <p:ext uri="{BB962C8B-B14F-4D97-AF65-F5344CB8AC3E}">
        <p14:creationId xmlns:p14="http://schemas.microsoft.com/office/powerpoint/2010/main" val="3762836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35CE2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9" name="Title 1"/>
          <p:cNvSpPr>
            <a:spLocks noGrp="1"/>
          </p:cNvSpPr>
          <p:nvPr>
            <p:ph type="ctrTitle"/>
          </p:nvPr>
        </p:nvSpPr>
        <p:spPr>
          <a:xfrm>
            <a:off x="1524000" y="1122363"/>
            <a:ext cx="9144000" cy="2387600"/>
          </a:xfrm>
          <a:effectLst/>
        </p:spPr>
        <p:txBody>
          <a:bodyPr anchor="t">
            <a:normAutofit/>
          </a:bodyPr>
          <a:lstStyle>
            <a:lvl1pPr algn="ctr">
              <a:defRPr sz="8000" b="0">
                <a:solidFill>
                  <a:schemeClr val="bg1"/>
                </a:solidFill>
              </a:defRPr>
            </a:lvl1pPr>
          </a:lstStyle>
          <a:p>
            <a:r>
              <a:rPr lang="en-US" smtClean="0"/>
              <a:t>Click to edit Master title style</a:t>
            </a:r>
            <a:endParaRPr lang="en-US"/>
          </a:p>
        </p:txBody>
      </p:sp>
      <p:sp>
        <p:nvSpPr>
          <p:cNvPr id="10" name="Subtitle 2"/>
          <p:cNvSpPr>
            <a:spLocks noGrp="1"/>
          </p:cNvSpPr>
          <p:nvPr>
            <p:ph type="subTitle" idx="1"/>
          </p:nvPr>
        </p:nvSpPr>
        <p:spPr>
          <a:xfrm>
            <a:off x="1524000" y="3602038"/>
            <a:ext cx="9144000" cy="1655762"/>
          </a:xfrm>
          <a:effectLst/>
        </p:spPr>
        <p:txBody>
          <a:bodyPr anchor="t">
            <a:normAutofit/>
          </a:bodyPr>
          <a:lstStyle>
            <a:lvl1pPr marL="0" indent="0" algn="ctr">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366237256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7030A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effectLst/>
        </p:spPr>
        <p:txBody>
          <a:bodyPr anchor="t">
            <a:normAutofit/>
          </a:bodyPr>
          <a:lstStyle>
            <a:lvl1pPr algn="ctr">
              <a:defRPr sz="8000" b="0">
                <a:solidFill>
                  <a:schemeClr val="bg1"/>
                </a:solidFill>
              </a:defRPr>
            </a:lvl1pPr>
          </a:lstStyle>
          <a:p>
            <a:r>
              <a:rPr lang="en-US" smtClean="0"/>
              <a:t>Click to edit Master title style</a:t>
            </a:r>
            <a:endParaRPr lang="en-US"/>
          </a:p>
        </p:txBody>
      </p:sp>
      <p:pic>
        <p:nvPicPr>
          <p:cNvPr id="5" name="Picture 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6" name="Subtitle 2"/>
          <p:cNvSpPr>
            <a:spLocks noGrp="1"/>
          </p:cNvSpPr>
          <p:nvPr>
            <p:ph type="subTitle" idx="1"/>
          </p:nvPr>
        </p:nvSpPr>
        <p:spPr>
          <a:xfrm>
            <a:off x="1524000" y="3602038"/>
            <a:ext cx="9144000" cy="1655762"/>
          </a:xfrm>
          <a:effectLst/>
        </p:spPr>
        <p:txBody>
          <a:bodyPr anchor="t">
            <a:normAutofit/>
          </a:bodyPr>
          <a:lstStyle>
            <a:lvl1pPr marL="0" indent="0" algn="ctr">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50053491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3_Title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8" name="Title 1"/>
          <p:cNvSpPr>
            <a:spLocks noGrp="1"/>
          </p:cNvSpPr>
          <p:nvPr>
            <p:ph type="ctrTitle"/>
          </p:nvPr>
        </p:nvSpPr>
        <p:spPr>
          <a:xfrm>
            <a:off x="1524000" y="1122363"/>
            <a:ext cx="9144000" cy="2387600"/>
          </a:xfrm>
          <a:effectLst/>
        </p:spPr>
        <p:txBody>
          <a:bodyPr anchor="t">
            <a:normAutofit/>
          </a:bodyPr>
          <a:lstStyle>
            <a:lvl1pPr algn="ctr">
              <a:defRPr sz="8000" b="0">
                <a:solidFill>
                  <a:schemeClr val="bg1"/>
                </a:solidFill>
              </a:defRPr>
            </a:lvl1pPr>
          </a:lstStyle>
          <a:p>
            <a:r>
              <a:rPr lang="en-US" smtClean="0"/>
              <a:t>Click to edit Master title style</a:t>
            </a:r>
            <a:endParaRPr lang="en-US"/>
          </a:p>
        </p:txBody>
      </p:sp>
      <p:sp>
        <p:nvSpPr>
          <p:cNvPr id="9" name="Subtitle 2"/>
          <p:cNvSpPr>
            <a:spLocks noGrp="1"/>
          </p:cNvSpPr>
          <p:nvPr>
            <p:ph type="subTitle" idx="1"/>
          </p:nvPr>
        </p:nvSpPr>
        <p:spPr>
          <a:xfrm>
            <a:off x="1524000" y="3602038"/>
            <a:ext cx="9144000" cy="1655762"/>
          </a:xfrm>
          <a:effectLst/>
        </p:spPr>
        <p:txBody>
          <a:bodyPr anchor="t">
            <a:normAutofit/>
          </a:bodyPr>
          <a:lstStyle>
            <a:lvl1pPr marL="0" indent="0" algn="ctr">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57042358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5_Title Slide">
    <p:bg>
      <p:bgPr>
        <a:solidFill>
          <a:srgbClr val="00B0F0"/>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8" name="Title 1"/>
          <p:cNvSpPr>
            <a:spLocks noGrp="1"/>
          </p:cNvSpPr>
          <p:nvPr>
            <p:ph type="ctrTitle"/>
          </p:nvPr>
        </p:nvSpPr>
        <p:spPr>
          <a:xfrm>
            <a:off x="1524000" y="1122363"/>
            <a:ext cx="9144000" cy="2387600"/>
          </a:xfrm>
          <a:effectLst/>
        </p:spPr>
        <p:txBody>
          <a:bodyPr anchor="t">
            <a:normAutofit/>
          </a:bodyPr>
          <a:lstStyle>
            <a:lvl1pPr algn="ctr">
              <a:defRPr sz="8000" b="0">
                <a:solidFill>
                  <a:schemeClr val="bg1"/>
                </a:solidFill>
              </a:defRPr>
            </a:lvl1pPr>
          </a:lstStyle>
          <a:p>
            <a:r>
              <a:rPr lang="en-US" smtClean="0"/>
              <a:t>Click to edit Master title style</a:t>
            </a:r>
            <a:endParaRPr lang="en-US"/>
          </a:p>
        </p:txBody>
      </p:sp>
      <p:sp>
        <p:nvSpPr>
          <p:cNvPr id="9" name="Subtitle 2"/>
          <p:cNvSpPr>
            <a:spLocks noGrp="1"/>
          </p:cNvSpPr>
          <p:nvPr>
            <p:ph type="subTitle" idx="1"/>
          </p:nvPr>
        </p:nvSpPr>
        <p:spPr>
          <a:xfrm>
            <a:off x="1524000" y="3602038"/>
            <a:ext cx="9144000" cy="1655762"/>
          </a:xfrm>
          <a:effectLst/>
        </p:spPr>
        <p:txBody>
          <a:bodyPr anchor="t">
            <a:normAutofit/>
          </a:bodyPr>
          <a:lstStyle>
            <a:lvl1pPr marL="0" indent="0" algn="ctr">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107921019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11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704" y="1122363"/>
            <a:ext cx="7940708" cy="2387600"/>
          </a:xfrm>
          <a:effectLst/>
        </p:spPr>
        <p:txBody>
          <a:bodyPr anchor="t">
            <a:normAutofit/>
          </a:bodyPr>
          <a:lstStyle>
            <a:lvl1pPr algn="ctr">
              <a:defRPr sz="8000" b="0">
                <a:solidFill>
                  <a:schemeClr val="accent5">
                    <a:lumMod val="75000"/>
                  </a:schemeClr>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406400" y="3602038"/>
            <a:ext cx="7053943" cy="1655762"/>
          </a:xfrm>
          <a:effectLst/>
        </p:spPr>
        <p:txBody>
          <a:bodyPr anchor="b">
            <a:normAutofit/>
          </a:bodyPr>
          <a:lstStyle>
            <a:lvl1pPr marL="0" indent="0" algn="l">
              <a:buNone/>
              <a:defRPr sz="32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pic>
        <p:nvPicPr>
          <p:cNvPr id="10" name="Picture 6" descr="http://anthelios.laroche-posay.ca/sites/default/files/_beach/accumulation-border.png"/>
          <p:cNvPicPr>
            <a:picLocks noChangeAspect="1" noChangeArrowheads="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20236" t="3026" b="-2678"/>
          <a:stretch/>
        </p:blipFill>
        <p:spPr bwMode="auto">
          <a:xfrm rot="10800000">
            <a:off x="7930004" y="1540507"/>
            <a:ext cx="4261996" cy="532475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www.gadogi.com/themes/default/assets/img/bouncing_arrow.png"/>
          <p:cNvPicPr>
            <a:picLocks noChangeAspect="1" noChangeArrowheads="1"/>
          </p:cNvPicPr>
          <p:nvPr userDrawn="1"/>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39256"/>
          <a:stretch/>
        </p:blipFill>
        <p:spPr bwMode="auto">
          <a:xfrm rot="10800000">
            <a:off x="8699259" y="1563129"/>
            <a:ext cx="3492741" cy="5749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87388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chemeClr val="bg1"/>
        </a:solidFill>
        <a:effectLst/>
      </p:bgPr>
    </p:bg>
    <p:spTree>
      <p:nvGrpSpPr>
        <p:cNvPr id="1" name=""/>
        <p:cNvGrpSpPr/>
        <p:nvPr/>
      </p:nvGrpSpPr>
      <p:grpSpPr>
        <a:xfrm>
          <a:off x="0" y="0"/>
          <a:ext cx="0" cy="0"/>
          <a:chOff x="0" y="0"/>
          <a:chExt cx="0" cy="0"/>
        </a:xfrm>
      </p:grpSpPr>
      <p:pic>
        <p:nvPicPr>
          <p:cNvPr id="10" name="Picture 6" descr="http://anthelios.laroche-posay.ca/sites/default/files/_beach/accumulation-border.png"/>
          <p:cNvPicPr>
            <a:picLocks noChangeAspect="1" noChangeArrowheads="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20236" b="3603"/>
          <a:stretch/>
        </p:blipFill>
        <p:spPr bwMode="auto">
          <a:xfrm>
            <a:off x="-14514" y="1714501"/>
            <a:ext cx="4261996" cy="515075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www.gadogi.com/themes/default/assets/img/bouncing_arrow.png"/>
          <p:cNvPicPr>
            <a:picLocks noChangeAspect="1" noChangeArrowheads="1"/>
          </p:cNvPicPr>
          <p:nvPr userDrawn="1"/>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42762"/>
          <a:stretch/>
        </p:blipFill>
        <p:spPr bwMode="auto">
          <a:xfrm>
            <a:off x="-14514" y="1401481"/>
            <a:ext cx="3291114" cy="574992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ctrTitle"/>
          </p:nvPr>
        </p:nvSpPr>
        <p:spPr>
          <a:xfrm>
            <a:off x="4229100" y="1122363"/>
            <a:ext cx="7959090" cy="2387600"/>
          </a:xfrm>
          <a:effectLst/>
        </p:spPr>
        <p:txBody>
          <a:bodyPr anchor="t">
            <a:normAutofit/>
          </a:bodyPr>
          <a:lstStyle>
            <a:lvl1pPr algn="ctr">
              <a:defRPr sz="8000" b="0">
                <a:solidFill>
                  <a:srgbClr val="2E75B6"/>
                </a:solidFill>
              </a:defRPr>
            </a:lvl1pPr>
          </a:lstStyle>
          <a:p>
            <a:r>
              <a:rPr lang="en-US" dirty="0" smtClean="0"/>
              <a:t>Click to edit Master title style</a:t>
            </a:r>
            <a:endParaRPr lang="en-US" dirty="0"/>
          </a:p>
        </p:txBody>
      </p:sp>
      <p:sp>
        <p:nvSpPr>
          <p:cNvPr id="8"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227026974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6" name="Picture 5"/>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0" y="0"/>
            <a:ext cx="10058400" cy="502920"/>
          </a:xfrm>
          <a:prstGeom prst="rect">
            <a:avLst/>
          </a:prstGeom>
        </p:spPr>
      </p:pic>
      <p:pic>
        <p:nvPicPr>
          <p:cNvPr id="10" name="Picture 9"/>
          <p:cNvPicPr>
            <a:picLocks noChangeAspect="1"/>
          </p:cNvPicPr>
          <p:nvPr userDrawn="1"/>
        </p:nvPicPr>
        <p:blipFill rotWithShape="1">
          <a:blip r:embed="rId37">
            <a:extLst>
              <a:ext uri="{28A0092B-C50C-407E-A947-70E740481C1C}">
                <a14:useLocalDpi xmlns:a14="http://schemas.microsoft.com/office/drawing/2010/main" val="0"/>
              </a:ext>
            </a:extLst>
          </a:blip>
          <a:srcRect r="78843"/>
          <a:stretch/>
        </p:blipFill>
        <p:spPr>
          <a:xfrm>
            <a:off x="10058400" y="3667"/>
            <a:ext cx="2128058" cy="502920"/>
          </a:xfrm>
          <a:prstGeom prst="rect">
            <a:avLst/>
          </a:prstGeom>
        </p:spPr>
      </p:pic>
    </p:spTree>
    <p:extLst>
      <p:ext uri="{BB962C8B-B14F-4D97-AF65-F5344CB8AC3E}">
        <p14:creationId xmlns:p14="http://schemas.microsoft.com/office/powerpoint/2010/main" val="324009988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72" r:id="rId6"/>
    <p:sldLayoutId id="2147483674" r:id="rId7"/>
    <p:sldLayoutId id="2147483670" r:id="rId8"/>
    <p:sldLayoutId id="2147483664" r:id="rId9"/>
    <p:sldLayoutId id="2147483676" r:id="rId10"/>
    <p:sldLayoutId id="2147483669" r:id="rId11"/>
    <p:sldLayoutId id="2147483681" r:id="rId12"/>
    <p:sldLayoutId id="2147483665" r:id="rId13"/>
    <p:sldLayoutId id="2147483680" r:id="rId14"/>
    <p:sldLayoutId id="2147483675" r:id="rId15"/>
    <p:sldLayoutId id="2147483666" r:id="rId16"/>
    <p:sldLayoutId id="2147483678" r:id="rId17"/>
    <p:sldLayoutId id="2147483683" r:id="rId18"/>
    <p:sldLayoutId id="2147483667" r:id="rId19"/>
    <p:sldLayoutId id="2147483682" r:id="rId20"/>
    <p:sldLayoutId id="2147483668" r:id="rId21"/>
    <p:sldLayoutId id="2147483677" r:id="rId22"/>
    <p:sldLayoutId id="2147483671" r:id="rId23"/>
    <p:sldLayoutId id="2147483679" r:id="rId24"/>
    <p:sldLayoutId id="2147483673" r:id="rId25"/>
    <p:sldLayoutId id="2147483650" r:id="rId26"/>
    <p:sldLayoutId id="2147483651" r:id="rId27"/>
    <p:sldLayoutId id="2147483652" r:id="rId28"/>
    <p:sldLayoutId id="2147483653" r:id="rId29"/>
    <p:sldLayoutId id="2147483654" r:id="rId30"/>
    <p:sldLayoutId id="2147483655" r:id="rId31"/>
    <p:sldLayoutId id="2147483656" r:id="rId32"/>
    <p:sldLayoutId id="2147483657" r:id="rId33"/>
    <p:sldLayoutId id="2147483658" r:id="rId34"/>
    <p:sldLayoutId id="2147483659" r:id="rId35"/>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accent5">
              <a:lumMod val="75000"/>
            </a:schemeClr>
          </a:solidFill>
          <a:latin typeface="+mn-lt"/>
          <a:ea typeface="Tahoma" panose="020B0604030504040204" pitchFamily="34" charset="0"/>
          <a:cs typeface="Tahom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6.xml"/><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26.xml"/><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6.xml"/><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6.xml"/><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3.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3.png"/><Relationship Id="rId1" Type="http://schemas.openxmlformats.org/officeDocument/2006/relationships/slideLayout" Target="../slideLayouts/slideLayout21.xml"/><Relationship Id="rId4" Type="http://schemas.openxmlformats.org/officeDocument/2006/relationships/image" Target="../media/image2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29.xm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29.xml"/><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notesSlide" Target="../notesSlides/notesSlide1.xml"/><Relationship Id="rId1" Type="http://schemas.openxmlformats.org/officeDocument/2006/relationships/slideLayout" Target="../slideLayouts/slideLayout31.xml"/><Relationship Id="rId6" Type="http://schemas.openxmlformats.org/officeDocument/2006/relationships/image" Target="../media/image28.jpeg"/><Relationship Id="rId5" Type="http://schemas.openxmlformats.org/officeDocument/2006/relationships/image" Target="../media/image27.jpeg"/><Relationship Id="rId10" Type="http://schemas.openxmlformats.org/officeDocument/2006/relationships/hyperlink" Target="http://about.me/andrewsiemer" TargetMode="External"/><Relationship Id="rId4" Type="http://schemas.openxmlformats.org/officeDocument/2006/relationships/image" Target="../media/image26.jpeg"/><Relationship Id="rId9" Type="http://schemas.openxmlformats.org/officeDocument/2006/relationships/image" Target="../media/image3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29.xml"/><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1.png"/><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26.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png"/></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jpeg"/><Relationship Id="rId12" Type="http://schemas.openxmlformats.org/officeDocument/2006/relationships/image" Target="../media/image45.jpeg"/><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openxmlformats.org/officeDocument/2006/relationships/image" Target="../media/image39.jpe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jpeg"/><Relationship Id="rId4" Type="http://schemas.openxmlformats.org/officeDocument/2006/relationships/image" Target="../media/image37.jpeg"/><Relationship Id="rId9" Type="http://schemas.openxmlformats.org/officeDocument/2006/relationships/image" Target="../media/image42.png"/></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9.xml"/></Relationships>
</file>

<file path=ppt/slides/_rels/slide5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9.xml"/></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6.xml"/><Relationship Id="rId1" Type="http://schemas.openxmlformats.org/officeDocument/2006/relationships/slideLayout" Target="../slideLayouts/slideLayout29.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7.xml"/><Relationship Id="rId1" Type="http://schemas.openxmlformats.org/officeDocument/2006/relationships/slideLayout" Target="../slideLayouts/slideLayout29.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29.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2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0.xml"/><Relationship Id="rId1" Type="http://schemas.openxmlformats.org/officeDocument/2006/relationships/slideLayout" Target="../slideLayouts/slideLayout29.xml"/></Relationships>
</file>

<file path=ppt/slides/_rels/slide6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29.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9.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7.pn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8.png"/><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Notes and TODO:</a:t>
            </a:r>
            <a:endParaRPr lang="en-US" dirty="0"/>
          </a:p>
        </p:txBody>
      </p:sp>
      <p:sp>
        <p:nvSpPr>
          <p:cNvPr id="5" name="Content Placeholder 4"/>
          <p:cNvSpPr>
            <a:spLocks noGrp="1"/>
          </p:cNvSpPr>
          <p:nvPr>
            <p:ph sz="half" idx="1"/>
          </p:nvPr>
        </p:nvSpPr>
        <p:spPr/>
        <p:txBody>
          <a:bodyPr/>
          <a:lstStyle/>
          <a:p>
            <a:r>
              <a:rPr lang="en-US" dirty="0" smtClean="0"/>
              <a:t>Read about </a:t>
            </a:r>
            <a:r>
              <a:rPr lang="en-US" dirty="0" err="1" smtClean="0"/>
              <a:t>InfiniBand</a:t>
            </a:r>
            <a:endParaRPr lang="en-US" dirty="0" smtClean="0"/>
          </a:p>
          <a:p>
            <a:r>
              <a:rPr lang="en-US" dirty="0" smtClean="0"/>
              <a:t>Read about G Series and D Series</a:t>
            </a:r>
            <a:endParaRPr lang="en-US" dirty="0"/>
          </a:p>
        </p:txBody>
      </p:sp>
      <p:sp>
        <p:nvSpPr>
          <p:cNvPr id="6" name="Content Placeholder 5"/>
          <p:cNvSpPr>
            <a:spLocks noGrp="1"/>
          </p:cNvSpPr>
          <p:nvPr>
            <p:ph sz="half" idx="2"/>
          </p:nvPr>
        </p:nvSpPr>
        <p:spPr/>
        <p:txBody>
          <a:bodyPr/>
          <a:lstStyle/>
          <a:p>
            <a:endParaRPr lang="en-US"/>
          </a:p>
        </p:txBody>
      </p:sp>
    </p:spTree>
    <p:extLst>
      <p:ext uri="{BB962C8B-B14F-4D97-AF65-F5344CB8AC3E}">
        <p14:creationId xmlns:p14="http://schemas.microsoft.com/office/powerpoint/2010/main" val="37137340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What is a “cloud”</a:t>
            </a:r>
            <a:endParaRPr lang="en-US" dirty="0"/>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8258233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25600" y="1285990"/>
            <a:ext cx="7912100" cy="4849965"/>
          </a:xfrm>
          <a:prstGeom prst="rect">
            <a:avLst/>
          </a:prstGeom>
        </p:spPr>
      </p:pic>
      <p:sp>
        <p:nvSpPr>
          <p:cNvPr id="2" name="Title 1"/>
          <p:cNvSpPr>
            <a:spLocks noGrp="1"/>
          </p:cNvSpPr>
          <p:nvPr>
            <p:ph type="title"/>
          </p:nvPr>
        </p:nvSpPr>
        <p:spPr/>
        <p:txBody>
          <a:bodyPr/>
          <a:lstStyle/>
          <a:p>
            <a:r>
              <a:rPr lang="en-US" dirty="0" smtClean="0"/>
              <a:t>Types of clouds</a:t>
            </a:r>
            <a:endParaRPr lang="en-US" dirty="0"/>
          </a:p>
        </p:txBody>
      </p:sp>
      <p:pic>
        <p:nvPicPr>
          <p:cNvPr id="6" name="Picture 5"/>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198975" y="-320237"/>
            <a:ext cx="1905000" cy="1885950"/>
          </a:xfrm>
          <a:prstGeom prst="rect">
            <a:avLst/>
          </a:prstGeom>
        </p:spPr>
      </p:pic>
    </p:spTree>
    <p:extLst>
      <p:ext uri="{BB962C8B-B14F-4D97-AF65-F5344CB8AC3E}">
        <p14:creationId xmlns:p14="http://schemas.microsoft.com/office/powerpoint/2010/main" val="39734470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03283" y="1275039"/>
            <a:ext cx="9585434" cy="4888342"/>
          </a:xfrm>
          <a:prstGeom prst="rect">
            <a:avLst/>
          </a:prstGeom>
        </p:spPr>
      </p:pic>
      <p:sp>
        <p:nvSpPr>
          <p:cNvPr id="2" name="Title 1"/>
          <p:cNvSpPr>
            <a:spLocks noGrp="1"/>
          </p:cNvSpPr>
          <p:nvPr>
            <p:ph type="title"/>
          </p:nvPr>
        </p:nvSpPr>
        <p:spPr/>
        <p:txBody>
          <a:bodyPr/>
          <a:lstStyle/>
          <a:p>
            <a:r>
              <a:rPr lang="en-US" dirty="0" smtClean="0"/>
              <a:t>Types of clouds: Private</a:t>
            </a:r>
            <a:endParaRPr lang="en-US" dirty="0"/>
          </a:p>
        </p:txBody>
      </p:sp>
      <p:sp>
        <p:nvSpPr>
          <p:cNvPr id="5" name="Rectangle 4"/>
          <p:cNvSpPr/>
          <p:nvPr/>
        </p:nvSpPr>
        <p:spPr>
          <a:xfrm>
            <a:off x="4775965" y="1461785"/>
            <a:ext cx="7172325" cy="45148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198975" y="-320237"/>
            <a:ext cx="1905000" cy="1885950"/>
          </a:xfrm>
          <a:prstGeom prst="rect">
            <a:avLst/>
          </a:prstGeom>
        </p:spPr>
      </p:pic>
    </p:spTree>
    <p:extLst>
      <p:ext uri="{BB962C8B-B14F-4D97-AF65-F5344CB8AC3E}">
        <p14:creationId xmlns:p14="http://schemas.microsoft.com/office/powerpoint/2010/main" val="23467981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22112" y="1286233"/>
            <a:ext cx="9466510" cy="4820277"/>
          </a:xfrm>
          <a:prstGeom prst="rect">
            <a:avLst/>
          </a:prstGeom>
        </p:spPr>
      </p:pic>
      <p:sp>
        <p:nvSpPr>
          <p:cNvPr id="2" name="Title 1"/>
          <p:cNvSpPr>
            <a:spLocks noGrp="1"/>
          </p:cNvSpPr>
          <p:nvPr>
            <p:ph type="title"/>
          </p:nvPr>
        </p:nvSpPr>
        <p:spPr/>
        <p:txBody>
          <a:bodyPr/>
          <a:lstStyle/>
          <a:p>
            <a:r>
              <a:rPr lang="en-US" dirty="0" smtClean="0"/>
              <a:t>Types of clouds: Private</a:t>
            </a:r>
            <a:endParaRPr lang="en-US" dirty="0"/>
          </a:p>
        </p:txBody>
      </p:sp>
      <p:sp>
        <p:nvSpPr>
          <p:cNvPr id="5" name="Rectangle 4"/>
          <p:cNvSpPr/>
          <p:nvPr/>
        </p:nvSpPr>
        <p:spPr>
          <a:xfrm>
            <a:off x="5019675" y="1359803"/>
            <a:ext cx="7172325" cy="45148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198975" y="-320237"/>
            <a:ext cx="1905000" cy="1885950"/>
          </a:xfrm>
          <a:prstGeom prst="rect">
            <a:avLst/>
          </a:prstGeom>
        </p:spPr>
      </p:pic>
    </p:spTree>
    <p:extLst>
      <p:ext uri="{BB962C8B-B14F-4D97-AF65-F5344CB8AC3E}">
        <p14:creationId xmlns:p14="http://schemas.microsoft.com/office/powerpoint/2010/main" val="36855483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98398" y="1271833"/>
            <a:ext cx="9532143" cy="4861165"/>
          </a:xfrm>
          <a:prstGeom prst="rect">
            <a:avLst/>
          </a:prstGeom>
        </p:spPr>
      </p:pic>
      <p:sp>
        <p:nvSpPr>
          <p:cNvPr id="2" name="Title 1"/>
          <p:cNvSpPr>
            <a:spLocks noGrp="1"/>
          </p:cNvSpPr>
          <p:nvPr>
            <p:ph type="title"/>
          </p:nvPr>
        </p:nvSpPr>
        <p:spPr/>
        <p:txBody>
          <a:bodyPr/>
          <a:lstStyle/>
          <a:p>
            <a:r>
              <a:rPr lang="en-US" dirty="0" smtClean="0"/>
              <a:t>Types of clouds: Infrastructure</a:t>
            </a:r>
            <a:endParaRPr lang="en-US" dirty="0"/>
          </a:p>
        </p:txBody>
      </p:sp>
      <p:sp>
        <p:nvSpPr>
          <p:cNvPr id="5" name="Rectangle 4"/>
          <p:cNvSpPr/>
          <p:nvPr/>
        </p:nvSpPr>
        <p:spPr>
          <a:xfrm>
            <a:off x="7552340" y="1371599"/>
            <a:ext cx="4093122" cy="46204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198975" y="-320237"/>
            <a:ext cx="1905000" cy="1885950"/>
          </a:xfrm>
          <a:prstGeom prst="rect">
            <a:avLst/>
          </a:prstGeom>
        </p:spPr>
      </p:pic>
    </p:spTree>
    <p:extLst>
      <p:ext uri="{BB962C8B-B14F-4D97-AF65-F5344CB8AC3E}">
        <p14:creationId xmlns:p14="http://schemas.microsoft.com/office/powerpoint/2010/main" val="36961364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14164" y="1271750"/>
            <a:ext cx="9458572" cy="4823646"/>
          </a:xfrm>
          <a:prstGeom prst="rect">
            <a:avLst/>
          </a:prstGeom>
        </p:spPr>
      </p:pic>
      <p:sp>
        <p:nvSpPr>
          <p:cNvPr id="2" name="Title 1"/>
          <p:cNvSpPr>
            <a:spLocks noGrp="1"/>
          </p:cNvSpPr>
          <p:nvPr>
            <p:ph type="title"/>
          </p:nvPr>
        </p:nvSpPr>
        <p:spPr/>
        <p:txBody>
          <a:bodyPr/>
          <a:lstStyle/>
          <a:p>
            <a:r>
              <a:rPr lang="en-US" dirty="0" smtClean="0"/>
              <a:t>Types of clouds: Platform</a:t>
            </a:r>
            <a:endParaRPr lang="en-US" dirty="0"/>
          </a:p>
        </p:txBody>
      </p:sp>
      <p:pic>
        <p:nvPicPr>
          <p:cNvPr id="6" name="Picture 5"/>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198975" y="-320237"/>
            <a:ext cx="1905000" cy="1885950"/>
          </a:xfrm>
          <a:prstGeom prst="rect">
            <a:avLst/>
          </a:prstGeom>
        </p:spPr>
      </p:pic>
    </p:spTree>
    <p:extLst>
      <p:ext uri="{BB962C8B-B14F-4D97-AF65-F5344CB8AC3E}">
        <p14:creationId xmlns:p14="http://schemas.microsoft.com/office/powerpoint/2010/main" val="16141966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13794" y="1267816"/>
            <a:ext cx="9472937" cy="4838694"/>
          </a:xfrm>
          <a:prstGeom prst="rect">
            <a:avLst/>
          </a:prstGeom>
        </p:spPr>
      </p:pic>
      <p:sp>
        <p:nvSpPr>
          <p:cNvPr id="2" name="Title 1"/>
          <p:cNvSpPr>
            <a:spLocks noGrp="1"/>
          </p:cNvSpPr>
          <p:nvPr>
            <p:ph type="title"/>
          </p:nvPr>
        </p:nvSpPr>
        <p:spPr/>
        <p:txBody>
          <a:bodyPr/>
          <a:lstStyle/>
          <a:p>
            <a:r>
              <a:rPr lang="en-US" dirty="0" smtClean="0"/>
              <a:t>Types of clouds: Platform on </a:t>
            </a:r>
            <a:r>
              <a:rPr lang="en-US" dirty="0" err="1" smtClean="0"/>
              <a:t>prem</a:t>
            </a:r>
            <a:endParaRPr lang="en-US" dirty="0"/>
          </a:p>
        </p:txBody>
      </p:sp>
      <p:sp>
        <p:nvSpPr>
          <p:cNvPr id="3" name="Rectangle 2"/>
          <p:cNvSpPr/>
          <p:nvPr/>
        </p:nvSpPr>
        <p:spPr>
          <a:xfrm>
            <a:off x="2070100" y="2603500"/>
            <a:ext cx="7734300" cy="1549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With on-</a:t>
            </a:r>
            <a:r>
              <a:rPr lang="en-US" sz="4000" dirty="0" err="1" smtClean="0"/>
              <a:t>prem</a:t>
            </a:r>
            <a:r>
              <a:rPr lang="en-US" sz="4000" dirty="0" smtClean="0"/>
              <a:t> think AND not OR!</a:t>
            </a:r>
            <a:endParaRPr lang="en-US" sz="4000" dirty="0"/>
          </a:p>
        </p:txBody>
      </p:sp>
      <p:pic>
        <p:nvPicPr>
          <p:cNvPr id="7" name="Picture 6"/>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198975" y="-320237"/>
            <a:ext cx="1905000" cy="1885950"/>
          </a:xfrm>
          <a:prstGeom prst="rect">
            <a:avLst/>
          </a:prstGeom>
        </p:spPr>
      </p:pic>
    </p:spTree>
    <p:extLst>
      <p:ext uri="{BB962C8B-B14F-4D97-AF65-F5344CB8AC3E}">
        <p14:creationId xmlns:p14="http://schemas.microsoft.com/office/powerpoint/2010/main" val="1736966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Azure and AWS fit?</a:t>
            </a:r>
            <a:endParaRPr lang="en-US" dirty="0"/>
          </a:p>
        </p:txBody>
      </p:sp>
      <p:sp>
        <p:nvSpPr>
          <p:cNvPr id="4" name="Rectangle 3"/>
          <p:cNvSpPr/>
          <p:nvPr/>
        </p:nvSpPr>
        <p:spPr>
          <a:xfrm>
            <a:off x="963364" y="1690688"/>
            <a:ext cx="4849842" cy="4037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t>Infrastructure As A Service (</a:t>
            </a:r>
            <a:r>
              <a:rPr lang="en-US" b="1" dirty="0" err="1" smtClean="0"/>
              <a:t>IaaS</a:t>
            </a:r>
            <a:r>
              <a:rPr lang="en-US" b="1" dirty="0" smtClean="0"/>
              <a:t>)</a:t>
            </a:r>
            <a:endParaRPr lang="en-US" b="1" dirty="0"/>
          </a:p>
        </p:txBody>
      </p:sp>
      <p:sp>
        <p:nvSpPr>
          <p:cNvPr id="5" name="Rectangle 4"/>
          <p:cNvSpPr/>
          <p:nvPr/>
        </p:nvSpPr>
        <p:spPr>
          <a:xfrm>
            <a:off x="6019477" y="1690689"/>
            <a:ext cx="4771697" cy="4037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t>Platform as a Service (</a:t>
            </a:r>
            <a:r>
              <a:rPr lang="en-US" b="1" dirty="0" err="1" smtClean="0"/>
              <a:t>Paas</a:t>
            </a:r>
            <a:r>
              <a:rPr lang="en-US" b="1" dirty="0" smtClean="0"/>
              <a:t>)</a:t>
            </a:r>
            <a:endParaRPr lang="en-US" b="1" dirty="0"/>
          </a:p>
        </p:txBody>
      </p:sp>
      <p:sp>
        <p:nvSpPr>
          <p:cNvPr id="6" name="Rectangle 5"/>
          <p:cNvSpPr/>
          <p:nvPr/>
        </p:nvSpPr>
        <p:spPr>
          <a:xfrm>
            <a:off x="1208689" y="2234972"/>
            <a:ext cx="9337159" cy="1604639"/>
          </a:xfrm>
          <a:prstGeom prst="rect">
            <a:avLst/>
          </a:prstGeom>
          <a:solidFill>
            <a:schemeClr val="bg2">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dirty="0"/>
              <a:t>Two years ago</a:t>
            </a:r>
          </a:p>
        </p:txBody>
      </p:sp>
      <p:sp>
        <p:nvSpPr>
          <p:cNvPr id="7" name="Rectangle 6"/>
          <p:cNvSpPr/>
          <p:nvPr/>
        </p:nvSpPr>
        <p:spPr>
          <a:xfrm>
            <a:off x="1208690" y="4011091"/>
            <a:ext cx="9337159" cy="1475309"/>
          </a:xfrm>
          <a:prstGeom prst="rect">
            <a:avLst/>
          </a:prstGeom>
          <a:solidFill>
            <a:schemeClr val="bg2">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dirty="0" smtClean="0"/>
              <a:t>Now</a:t>
            </a:r>
            <a:endParaRPr lang="en-US" dirty="0"/>
          </a:p>
        </p:txBody>
      </p:sp>
      <p:sp>
        <p:nvSpPr>
          <p:cNvPr id="8" name="Rectangle 7"/>
          <p:cNvSpPr/>
          <p:nvPr/>
        </p:nvSpPr>
        <p:spPr>
          <a:xfrm>
            <a:off x="2139067" y="2540363"/>
            <a:ext cx="3015036" cy="371601"/>
          </a:xfrm>
          <a:prstGeom prst="rect">
            <a:avLst/>
          </a:prstGeom>
          <a:solidFill>
            <a:srgbClr val="F7A8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Amazon Web Services</a:t>
            </a:r>
            <a:endParaRPr lang="en-US" dirty="0">
              <a:solidFill>
                <a:schemeClr val="bg1"/>
              </a:solidFill>
            </a:endParaRPr>
          </a:p>
        </p:txBody>
      </p:sp>
      <p:sp>
        <p:nvSpPr>
          <p:cNvPr id="9" name="Rectangle 8"/>
          <p:cNvSpPr/>
          <p:nvPr/>
        </p:nvSpPr>
        <p:spPr>
          <a:xfrm>
            <a:off x="6870694" y="3037291"/>
            <a:ext cx="3015036" cy="371601"/>
          </a:xfrm>
          <a:prstGeom prst="rect">
            <a:avLst/>
          </a:prstGeom>
          <a:solidFill>
            <a:srgbClr val="00BC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Microsoft Windows Azure</a:t>
            </a:r>
            <a:endParaRPr lang="en-US" dirty="0"/>
          </a:p>
        </p:txBody>
      </p:sp>
      <p:sp>
        <p:nvSpPr>
          <p:cNvPr id="10" name="Rectangle 9"/>
          <p:cNvSpPr/>
          <p:nvPr/>
        </p:nvSpPr>
        <p:spPr>
          <a:xfrm>
            <a:off x="2139066" y="4288582"/>
            <a:ext cx="4130983" cy="371601"/>
          </a:xfrm>
          <a:prstGeom prst="rect">
            <a:avLst/>
          </a:prstGeom>
          <a:solidFill>
            <a:srgbClr val="F7A8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Amazon Web Services</a:t>
            </a:r>
          </a:p>
        </p:txBody>
      </p:sp>
      <p:sp>
        <p:nvSpPr>
          <p:cNvPr id="11" name="Rectangle 10"/>
          <p:cNvSpPr/>
          <p:nvPr/>
        </p:nvSpPr>
        <p:spPr>
          <a:xfrm>
            <a:off x="5533007" y="4831663"/>
            <a:ext cx="4352723" cy="371601"/>
          </a:xfrm>
          <a:prstGeom prst="rect">
            <a:avLst/>
          </a:prstGeom>
          <a:solidFill>
            <a:srgbClr val="00BC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Microsoft Windows Azure</a:t>
            </a:r>
          </a:p>
        </p:txBody>
      </p:sp>
      <p:pic>
        <p:nvPicPr>
          <p:cNvPr id="12" name="Picture 11"/>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198975" y="-320237"/>
            <a:ext cx="1905000" cy="1885950"/>
          </a:xfrm>
          <a:prstGeom prst="rect">
            <a:avLst/>
          </a:prstGeom>
        </p:spPr>
      </p:pic>
    </p:spTree>
    <p:extLst>
      <p:ext uri="{BB962C8B-B14F-4D97-AF65-F5344CB8AC3E}">
        <p14:creationId xmlns:p14="http://schemas.microsoft.com/office/powerpoint/2010/main" val="30499572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in a box just released</a:t>
            </a:r>
            <a:endParaRPr lang="en-US" dirty="0"/>
          </a:p>
        </p:txBody>
      </p:sp>
      <p:sp>
        <p:nvSpPr>
          <p:cNvPr id="3" name="Content Placeholder 2"/>
          <p:cNvSpPr>
            <a:spLocks noGrp="1"/>
          </p:cNvSpPr>
          <p:nvPr>
            <p:ph idx="1"/>
          </p:nvPr>
        </p:nvSpPr>
        <p:spPr/>
        <p:txBody>
          <a:bodyPr/>
          <a:lstStyle/>
          <a:p>
            <a:r>
              <a:rPr lang="en-US" dirty="0" smtClean="0"/>
              <a:t>Platform in your data center</a:t>
            </a:r>
          </a:p>
          <a:p>
            <a:r>
              <a:rPr lang="en-US" dirty="0" smtClean="0"/>
              <a:t>Dell hardware</a:t>
            </a:r>
          </a:p>
          <a:p>
            <a:r>
              <a:rPr lang="en-US" dirty="0" smtClean="0"/>
              <a:t>MS Azure</a:t>
            </a:r>
            <a:endParaRPr lang="en-US" dirty="0"/>
          </a:p>
        </p:txBody>
      </p:sp>
      <p:pic>
        <p:nvPicPr>
          <p:cNvPr id="1026" name="Picture 2" descr="http://gcn.com/blogs/reality-check/2014/05/~/media/GIG/GCN/Redesign/Articles/2014/May/cloudstandard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8300" y="2251075"/>
            <a:ext cx="5905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198975" y="-320237"/>
            <a:ext cx="1905000" cy="1885950"/>
          </a:xfrm>
          <a:prstGeom prst="rect">
            <a:avLst/>
          </a:prstGeom>
        </p:spPr>
      </p:pic>
    </p:spTree>
    <p:extLst>
      <p:ext uri="{BB962C8B-B14F-4D97-AF65-F5344CB8AC3E}">
        <p14:creationId xmlns:p14="http://schemas.microsoft.com/office/powerpoint/2010/main" val="3497263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www.yatzer.com/assets/Article/3099/images/In-Pieces-NYC-Nathan-Sawaya-and-Dean-West-Avant-Gallery-LEGO-yatzer-2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0054" y="1663492"/>
            <a:ext cx="6800850" cy="3438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5788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A Tale of Two Clouds</a:t>
            </a:r>
            <a:endParaRPr lang="en-US" dirty="0"/>
          </a:p>
        </p:txBody>
      </p:sp>
      <p:sp>
        <p:nvSpPr>
          <p:cNvPr id="3" name="Subtitle 2"/>
          <p:cNvSpPr>
            <a:spLocks noGrp="1"/>
          </p:cNvSpPr>
          <p:nvPr>
            <p:ph type="subTitle" idx="1"/>
          </p:nvPr>
        </p:nvSpPr>
        <p:spPr>
          <a:xfrm>
            <a:off x="4688114" y="3602037"/>
            <a:ext cx="7500076" cy="3145603"/>
          </a:xfrm>
        </p:spPr>
        <p:txBody>
          <a:bodyPr>
            <a:normAutofit lnSpcReduction="10000"/>
          </a:bodyPr>
          <a:lstStyle/>
          <a:p>
            <a:r>
              <a:rPr lang="en-US" sz="3000" dirty="0" smtClean="0"/>
              <a:t>A side by side comparison of </a:t>
            </a:r>
            <a:br>
              <a:rPr lang="en-US" sz="3000" dirty="0" smtClean="0"/>
            </a:br>
            <a:r>
              <a:rPr lang="en-US" sz="3000" dirty="0" smtClean="0"/>
              <a:t>Microsoft Azure and AWS</a:t>
            </a:r>
          </a:p>
          <a:p>
            <a:endParaRPr lang="en-US" dirty="0"/>
          </a:p>
          <a:p>
            <a:r>
              <a:rPr lang="en-US" b="1" dirty="0" smtClean="0"/>
              <a:t>Andrew Siemer | </a:t>
            </a:r>
            <a:r>
              <a:rPr lang="en-US" dirty="0" smtClean="0"/>
              <a:t>Clear Measure</a:t>
            </a:r>
          </a:p>
          <a:p>
            <a:r>
              <a:rPr lang="en-US" dirty="0" smtClean="0">
                <a:solidFill>
                  <a:schemeClr val="bg1">
                    <a:lumMod val="65000"/>
                  </a:schemeClr>
                </a:solidFill>
              </a:rPr>
              <a:t>andrew@clear-measure.com</a:t>
            </a:r>
            <a:endParaRPr lang="en-US" dirty="0">
              <a:solidFill>
                <a:schemeClr val="bg1">
                  <a:lumMod val="65000"/>
                </a:schemeClr>
              </a:solidFill>
            </a:endParaRPr>
          </a:p>
          <a:p>
            <a:r>
              <a:rPr lang="en-US" dirty="0" smtClean="0">
                <a:solidFill>
                  <a:schemeClr val="bg1">
                    <a:lumMod val="65000"/>
                  </a:schemeClr>
                </a:solidFill>
              </a:rPr>
              <a:t>@asiemer</a:t>
            </a:r>
            <a:endParaRPr lang="en-US" dirty="0">
              <a:solidFill>
                <a:schemeClr val="bg1">
                  <a:lumMod val="65000"/>
                </a:schemeClr>
              </a:solidFill>
            </a:endParaRPr>
          </a:p>
        </p:txBody>
      </p:sp>
      <p:pic>
        <p:nvPicPr>
          <p:cNvPr id="2054" name="Picture 6" descr="http://www.trainsignal.com/blog/wp-content/uploads/pluralsight/2012/03/7217_windows-azure-logo-v_6556ef52.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311744" y="3398001"/>
            <a:ext cx="1699720" cy="81998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www.linkgard.com/wp-content/uploads/2013/10/amazon_aws-s3.png"/>
          <p:cNvPicPr>
            <a:picLocks noChangeAspect="1" noChangeArrowheads="1"/>
          </p:cNvPicPr>
          <p:nvPr/>
        </p:nvPicPr>
        <p:blipFill rotWithShape="1">
          <a:blip r:embed="rId4">
            <a:extLst>
              <a:ext uri="{28A0092B-C50C-407E-A947-70E740481C1C}">
                <a14:useLocalDpi xmlns:a14="http://schemas.microsoft.com/office/drawing/2010/main" val="0"/>
              </a:ext>
            </a:extLst>
          </a:blip>
          <a:srcRect r="36891"/>
          <a:stretch/>
        </p:blipFill>
        <p:spPr bwMode="auto">
          <a:xfrm>
            <a:off x="147599" y="4217983"/>
            <a:ext cx="1566041" cy="621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76658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Compute</a:t>
            </a:r>
            <a:endParaRPr lang="en-US" dirty="0"/>
          </a:p>
        </p:txBody>
      </p:sp>
      <p:sp>
        <p:nvSpPr>
          <p:cNvPr id="8" name="Subtitle 7"/>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791119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Compute</a:t>
            </a:r>
            <a:endParaRPr lang="en-US" dirty="0"/>
          </a:p>
        </p:txBody>
      </p:sp>
      <p:sp>
        <p:nvSpPr>
          <p:cNvPr id="5" name="Text Placeholder 4"/>
          <p:cNvSpPr>
            <a:spLocks noGrp="1"/>
          </p:cNvSpPr>
          <p:nvPr>
            <p:ph type="body" idx="1"/>
          </p:nvPr>
        </p:nvSpPr>
        <p:spPr/>
        <p:txBody>
          <a:bodyPr/>
          <a:lstStyle/>
          <a:p>
            <a:r>
              <a:rPr lang="en-US" dirty="0" smtClean="0"/>
              <a:t>AWS</a:t>
            </a:r>
            <a:endParaRPr lang="en-US" dirty="0"/>
          </a:p>
        </p:txBody>
      </p:sp>
      <p:sp>
        <p:nvSpPr>
          <p:cNvPr id="6" name="Content Placeholder 5"/>
          <p:cNvSpPr>
            <a:spLocks noGrp="1"/>
          </p:cNvSpPr>
          <p:nvPr>
            <p:ph sz="half" idx="2"/>
          </p:nvPr>
        </p:nvSpPr>
        <p:spPr/>
        <p:txBody>
          <a:bodyPr>
            <a:normAutofit/>
          </a:bodyPr>
          <a:lstStyle/>
          <a:p>
            <a:r>
              <a:rPr lang="en-US" dirty="0" smtClean="0"/>
              <a:t>Elastic Compute</a:t>
            </a:r>
          </a:p>
          <a:p>
            <a:r>
              <a:rPr lang="en-US" dirty="0" smtClean="0"/>
              <a:t>Elastic Beanstalk</a:t>
            </a:r>
          </a:p>
          <a:p>
            <a:r>
              <a:rPr lang="en-US" dirty="0" smtClean="0"/>
              <a:t>Up to 32 cores, 244GB RAM, 8 x 800GB SSD</a:t>
            </a:r>
          </a:p>
          <a:p>
            <a:endParaRPr lang="en-US" dirty="0"/>
          </a:p>
        </p:txBody>
      </p:sp>
      <p:sp>
        <p:nvSpPr>
          <p:cNvPr id="7" name="Text Placeholder 6"/>
          <p:cNvSpPr>
            <a:spLocks noGrp="1"/>
          </p:cNvSpPr>
          <p:nvPr>
            <p:ph type="body" sz="quarter" idx="3"/>
          </p:nvPr>
        </p:nvSpPr>
        <p:spPr/>
        <p:txBody>
          <a:bodyPr/>
          <a:lstStyle/>
          <a:p>
            <a:r>
              <a:rPr lang="en-US" dirty="0" smtClean="0"/>
              <a:t>Azure</a:t>
            </a:r>
            <a:endParaRPr lang="en-US" dirty="0"/>
          </a:p>
        </p:txBody>
      </p:sp>
      <p:sp>
        <p:nvSpPr>
          <p:cNvPr id="8" name="Content Placeholder 7"/>
          <p:cNvSpPr>
            <a:spLocks noGrp="1"/>
          </p:cNvSpPr>
          <p:nvPr>
            <p:ph sz="quarter" idx="4"/>
          </p:nvPr>
        </p:nvSpPr>
        <p:spPr/>
        <p:txBody>
          <a:bodyPr>
            <a:normAutofit/>
          </a:bodyPr>
          <a:lstStyle/>
          <a:p>
            <a:r>
              <a:rPr lang="en-US" dirty="0" smtClean="0"/>
              <a:t>High Performance Compute</a:t>
            </a:r>
          </a:p>
          <a:p>
            <a:r>
              <a:rPr lang="en-US" dirty="0" smtClean="0"/>
              <a:t>Load Balancer</a:t>
            </a:r>
          </a:p>
          <a:p>
            <a:r>
              <a:rPr lang="en-US" b="1" dirty="0" smtClean="0"/>
              <a:t>Up to </a:t>
            </a:r>
            <a:r>
              <a:rPr lang="en-US" b="1" dirty="0" smtClean="0"/>
              <a:t>32</a:t>
            </a:r>
            <a:r>
              <a:rPr lang="en-US" b="1" dirty="0" smtClean="0"/>
              <a:t> </a:t>
            </a:r>
            <a:r>
              <a:rPr lang="en-US" b="1" dirty="0" smtClean="0"/>
              <a:t>cores, </a:t>
            </a:r>
            <a:r>
              <a:rPr lang="en-US" b="1" dirty="0" smtClean="0"/>
              <a:t>448</a:t>
            </a:r>
            <a:r>
              <a:rPr lang="en-US" b="1" dirty="0" smtClean="0"/>
              <a:t>GB </a:t>
            </a:r>
            <a:r>
              <a:rPr lang="en-US" b="1" dirty="0" smtClean="0"/>
              <a:t>RAM, </a:t>
            </a:r>
            <a:r>
              <a:rPr lang="en-US" b="1" dirty="0" smtClean="0"/>
              <a:t>16.5TB Disk</a:t>
            </a:r>
          </a:p>
          <a:p>
            <a:r>
              <a:rPr lang="en-US" dirty="0" err="1" smtClean="0"/>
              <a:t>InfiniBand</a:t>
            </a:r>
            <a:r>
              <a:rPr lang="en-US" dirty="0" smtClean="0"/>
              <a:t> – 40Gbit/s RDMA</a:t>
            </a:r>
            <a:endParaRPr lang="en-US" dirty="0"/>
          </a:p>
        </p:txBody>
      </p:sp>
      <p:pic>
        <p:nvPicPr>
          <p:cNvPr id="3" name="Picture 2"/>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614419" y="31530"/>
            <a:ext cx="1502957" cy="1502957"/>
          </a:xfrm>
          <a:prstGeom prst="rect">
            <a:avLst/>
          </a:prstGeom>
        </p:spPr>
      </p:pic>
    </p:spTree>
    <p:extLst>
      <p:ext uri="{BB962C8B-B14F-4D97-AF65-F5344CB8AC3E}">
        <p14:creationId xmlns:p14="http://schemas.microsoft.com/office/powerpoint/2010/main" val="8703105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Compute</a:t>
            </a:r>
            <a:endParaRPr lang="en-US" dirty="0"/>
          </a:p>
        </p:txBody>
      </p:sp>
      <p:sp>
        <p:nvSpPr>
          <p:cNvPr id="5" name="Text Placeholder 4"/>
          <p:cNvSpPr>
            <a:spLocks noGrp="1"/>
          </p:cNvSpPr>
          <p:nvPr>
            <p:ph type="body" idx="1"/>
          </p:nvPr>
        </p:nvSpPr>
        <p:spPr/>
        <p:txBody>
          <a:bodyPr/>
          <a:lstStyle/>
          <a:p>
            <a:r>
              <a:rPr lang="en-US" dirty="0" smtClean="0"/>
              <a:t>AWS</a:t>
            </a:r>
            <a:endParaRPr lang="en-US" dirty="0"/>
          </a:p>
        </p:txBody>
      </p:sp>
      <p:sp>
        <p:nvSpPr>
          <p:cNvPr id="6" name="Content Placeholder 5"/>
          <p:cNvSpPr>
            <a:spLocks noGrp="1"/>
          </p:cNvSpPr>
          <p:nvPr>
            <p:ph sz="half" idx="2"/>
          </p:nvPr>
        </p:nvSpPr>
        <p:spPr/>
        <p:txBody>
          <a:bodyPr>
            <a:normAutofit/>
          </a:bodyPr>
          <a:lstStyle/>
          <a:p>
            <a:r>
              <a:rPr lang="en-US" dirty="0" smtClean="0"/>
              <a:t>General Purpose</a:t>
            </a:r>
          </a:p>
          <a:p>
            <a:r>
              <a:rPr lang="en-US" dirty="0" smtClean="0"/>
              <a:t>Compute Optimized</a:t>
            </a:r>
          </a:p>
          <a:p>
            <a:r>
              <a:rPr lang="en-US" dirty="0" smtClean="0"/>
              <a:t>Memory Optimized</a:t>
            </a:r>
          </a:p>
          <a:p>
            <a:r>
              <a:rPr lang="en-US" dirty="0" smtClean="0"/>
              <a:t>GPU</a:t>
            </a:r>
          </a:p>
          <a:p>
            <a:r>
              <a:rPr lang="en-US" dirty="0" smtClean="0"/>
              <a:t>Storage Optimized</a:t>
            </a:r>
            <a:endParaRPr lang="en-US" dirty="0"/>
          </a:p>
        </p:txBody>
      </p:sp>
      <p:sp>
        <p:nvSpPr>
          <p:cNvPr id="7" name="Text Placeholder 6"/>
          <p:cNvSpPr>
            <a:spLocks noGrp="1"/>
          </p:cNvSpPr>
          <p:nvPr>
            <p:ph type="body" sz="quarter" idx="3"/>
          </p:nvPr>
        </p:nvSpPr>
        <p:spPr/>
        <p:txBody>
          <a:bodyPr/>
          <a:lstStyle/>
          <a:p>
            <a:r>
              <a:rPr lang="en-US" dirty="0" smtClean="0"/>
              <a:t>Azure</a:t>
            </a:r>
            <a:endParaRPr lang="en-US" dirty="0"/>
          </a:p>
        </p:txBody>
      </p:sp>
      <p:sp>
        <p:nvSpPr>
          <p:cNvPr id="8" name="Content Placeholder 7"/>
          <p:cNvSpPr>
            <a:spLocks noGrp="1"/>
          </p:cNvSpPr>
          <p:nvPr>
            <p:ph sz="quarter" idx="4"/>
          </p:nvPr>
        </p:nvSpPr>
        <p:spPr/>
        <p:txBody>
          <a:bodyPr>
            <a:normAutofit/>
          </a:bodyPr>
          <a:lstStyle/>
          <a:p>
            <a:r>
              <a:rPr lang="en-US" dirty="0" smtClean="0"/>
              <a:t>General Purpose</a:t>
            </a:r>
          </a:p>
          <a:p>
            <a:r>
              <a:rPr lang="en-US" dirty="0" smtClean="0"/>
              <a:t>Compute Optimized</a:t>
            </a:r>
          </a:p>
          <a:p>
            <a:r>
              <a:rPr lang="en-US" dirty="0" smtClean="0"/>
              <a:t>Memory Optimized</a:t>
            </a:r>
          </a:p>
          <a:p>
            <a:r>
              <a:rPr lang="en-US" dirty="0" smtClean="0"/>
              <a:t>Storage Optimized</a:t>
            </a:r>
            <a:endParaRPr lang="en-US" dirty="0"/>
          </a:p>
        </p:txBody>
      </p:sp>
      <p:pic>
        <p:nvPicPr>
          <p:cNvPr id="12" name="Picture 11"/>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614419" y="31530"/>
            <a:ext cx="1502957" cy="1502957"/>
          </a:xfrm>
          <a:prstGeom prst="rect">
            <a:avLst/>
          </a:prstGeom>
        </p:spPr>
      </p:pic>
    </p:spTree>
    <p:extLst>
      <p:ext uri="{BB962C8B-B14F-4D97-AF65-F5344CB8AC3E}">
        <p14:creationId xmlns:p14="http://schemas.microsoft.com/office/powerpoint/2010/main" val="24386333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Compute</a:t>
            </a:r>
            <a:endParaRPr lang="en-US" dirty="0"/>
          </a:p>
        </p:txBody>
      </p:sp>
      <p:pic>
        <p:nvPicPr>
          <p:cNvPr id="12" name="Picture 11" descr="http://blogs.msdn.com/resized-image.ashx/__size/550x0/__key/communityserver-blogs-components-weblogfiles/00-00-01-13-25/3162.final-image-1.png"/>
          <p:cNvPicPr/>
          <p:nvPr/>
        </p:nvPicPr>
        <p:blipFill>
          <a:blip r:embed="rId3">
            <a:extLst>
              <a:ext uri="{28A0092B-C50C-407E-A947-70E740481C1C}">
                <a14:useLocalDpi xmlns:a14="http://schemas.microsoft.com/office/drawing/2010/main" val="0"/>
              </a:ext>
            </a:extLst>
          </a:blip>
          <a:srcRect/>
          <a:stretch>
            <a:fillRect/>
          </a:stretch>
        </p:blipFill>
        <p:spPr bwMode="auto">
          <a:xfrm>
            <a:off x="3477260" y="1069975"/>
            <a:ext cx="5237480" cy="4718050"/>
          </a:xfrm>
          <a:prstGeom prst="rect">
            <a:avLst/>
          </a:prstGeom>
          <a:noFill/>
          <a:ln>
            <a:noFill/>
          </a:ln>
        </p:spPr>
      </p:pic>
      <p:pic>
        <p:nvPicPr>
          <p:cNvPr id="8" name="Picture 7"/>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614419" y="31530"/>
            <a:ext cx="1502957" cy="1502957"/>
          </a:xfrm>
          <a:prstGeom prst="rect">
            <a:avLst/>
          </a:prstGeom>
        </p:spPr>
      </p:pic>
    </p:spTree>
    <p:extLst>
      <p:ext uri="{BB962C8B-B14F-4D97-AF65-F5344CB8AC3E}">
        <p14:creationId xmlns:p14="http://schemas.microsoft.com/office/powerpoint/2010/main" val="32481856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Compute</a:t>
            </a:r>
            <a:endParaRPr lang="en-US" dirty="0"/>
          </a:p>
        </p:txBody>
      </p:sp>
      <p:pic>
        <p:nvPicPr>
          <p:cNvPr id="5" name="Picture 4" descr="http://blogs.msdn.com/resized-image.ashx/__size/550x0/__key/communityserver-blogs-components-weblogfiles/00-00-01-13-25/7367.final-image-2.png"/>
          <p:cNvPicPr/>
          <p:nvPr/>
        </p:nvPicPr>
        <p:blipFill>
          <a:blip r:embed="rId3">
            <a:extLst>
              <a:ext uri="{28A0092B-C50C-407E-A947-70E740481C1C}">
                <a14:useLocalDpi xmlns:a14="http://schemas.microsoft.com/office/drawing/2010/main" val="0"/>
              </a:ext>
            </a:extLst>
          </a:blip>
          <a:srcRect/>
          <a:stretch>
            <a:fillRect/>
          </a:stretch>
        </p:blipFill>
        <p:spPr bwMode="auto">
          <a:xfrm>
            <a:off x="3477260" y="1208722"/>
            <a:ext cx="5237480" cy="4440555"/>
          </a:xfrm>
          <a:prstGeom prst="rect">
            <a:avLst/>
          </a:prstGeom>
          <a:noFill/>
          <a:ln>
            <a:noFill/>
          </a:ln>
        </p:spPr>
      </p:pic>
      <p:pic>
        <p:nvPicPr>
          <p:cNvPr id="8" name="Picture 7"/>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614419" y="31530"/>
            <a:ext cx="1502957" cy="1502957"/>
          </a:xfrm>
          <a:prstGeom prst="rect">
            <a:avLst/>
          </a:prstGeom>
        </p:spPr>
      </p:pic>
    </p:spTree>
    <p:extLst>
      <p:ext uri="{BB962C8B-B14F-4D97-AF65-F5344CB8AC3E}">
        <p14:creationId xmlns:p14="http://schemas.microsoft.com/office/powerpoint/2010/main" val="16525870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Deployment, Management, Automation</a:t>
            </a:r>
            <a:endParaRPr lang="en-US" dirty="0"/>
          </a:p>
        </p:txBody>
      </p:sp>
      <p:sp>
        <p:nvSpPr>
          <p:cNvPr id="8" name="Subtitle 7"/>
          <p:cNvSpPr>
            <a:spLocks noGrp="1"/>
          </p:cNvSpPr>
          <p:nvPr>
            <p:ph type="subTitle" idx="1"/>
          </p:nvPr>
        </p:nvSpPr>
        <p:spPr/>
        <p:txBody>
          <a:bodyPr/>
          <a:lstStyle/>
          <a:p>
            <a:endParaRPr lang="en-US"/>
          </a:p>
        </p:txBody>
      </p:sp>
    </p:spTree>
    <p:extLst>
      <p:ext uri="{BB962C8B-B14F-4D97-AF65-F5344CB8AC3E}">
        <p14:creationId xmlns:p14="http://schemas.microsoft.com/office/powerpoint/2010/main" val="42602312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Deploy, Manage, Automate</a:t>
            </a:r>
            <a:endParaRPr lang="en-US" dirty="0"/>
          </a:p>
        </p:txBody>
      </p:sp>
      <p:sp>
        <p:nvSpPr>
          <p:cNvPr id="5" name="Text Placeholder 4"/>
          <p:cNvSpPr>
            <a:spLocks noGrp="1"/>
          </p:cNvSpPr>
          <p:nvPr>
            <p:ph type="body" idx="1"/>
          </p:nvPr>
        </p:nvSpPr>
        <p:spPr/>
        <p:txBody>
          <a:bodyPr/>
          <a:lstStyle/>
          <a:p>
            <a:r>
              <a:rPr lang="en-US" dirty="0" smtClean="0"/>
              <a:t>AWS</a:t>
            </a:r>
            <a:endParaRPr lang="en-US" dirty="0"/>
          </a:p>
        </p:txBody>
      </p:sp>
      <p:sp>
        <p:nvSpPr>
          <p:cNvPr id="6" name="Content Placeholder 5"/>
          <p:cNvSpPr>
            <a:spLocks noGrp="1"/>
          </p:cNvSpPr>
          <p:nvPr>
            <p:ph sz="half" idx="2"/>
          </p:nvPr>
        </p:nvSpPr>
        <p:spPr/>
        <p:txBody>
          <a:bodyPr>
            <a:normAutofit/>
          </a:bodyPr>
          <a:lstStyle/>
          <a:p>
            <a:r>
              <a:rPr lang="en-US" dirty="0" smtClean="0"/>
              <a:t>Command line support</a:t>
            </a:r>
          </a:p>
          <a:p>
            <a:r>
              <a:rPr lang="en-US" dirty="0" smtClean="0"/>
              <a:t>Visual Studio integration</a:t>
            </a:r>
          </a:p>
          <a:p>
            <a:r>
              <a:rPr lang="en-US" dirty="0" smtClean="0"/>
              <a:t>REST API first</a:t>
            </a:r>
          </a:p>
          <a:p>
            <a:r>
              <a:rPr lang="en-US" dirty="0" smtClean="0"/>
              <a:t>Configuration based supported</a:t>
            </a:r>
          </a:p>
          <a:p>
            <a:r>
              <a:rPr lang="en-US" dirty="0" smtClean="0"/>
              <a:t>Easy to weave into CI</a:t>
            </a:r>
          </a:p>
          <a:p>
            <a:r>
              <a:rPr lang="en-US" dirty="0" smtClean="0"/>
              <a:t>Fully automatable</a:t>
            </a:r>
          </a:p>
          <a:p>
            <a:r>
              <a:rPr lang="en-US" dirty="0" smtClean="0"/>
              <a:t>Web based management portal</a:t>
            </a:r>
            <a:endParaRPr lang="en-US" dirty="0"/>
          </a:p>
        </p:txBody>
      </p:sp>
      <p:sp>
        <p:nvSpPr>
          <p:cNvPr id="7" name="Text Placeholder 6"/>
          <p:cNvSpPr>
            <a:spLocks noGrp="1"/>
          </p:cNvSpPr>
          <p:nvPr>
            <p:ph type="body" sz="quarter" idx="3"/>
          </p:nvPr>
        </p:nvSpPr>
        <p:spPr/>
        <p:txBody>
          <a:bodyPr/>
          <a:lstStyle/>
          <a:p>
            <a:r>
              <a:rPr lang="en-US" dirty="0" smtClean="0"/>
              <a:t>Azure</a:t>
            </a:r>
            <a:endParaRPr lang="en-US" dirty="0"/>
          </a:p>
        </p:txBody>
      </p:sp>
      <p:sp>
        <p:nvSpPr>
          <p:cNvPr id="8" name="Content Placeholder 7"/>
          <p:cNvSpPr>
            <a:spLocks noGrp="1"/>
          </p:cNvSpPr>
          <p:nvPr>
            <p:ph sz="quarter" idx="4"/>
          </p:nvPr>
        </p:nvSpPr>
        <p:spPr/>
        <p:txBody>
          <a:bodyPr>
            <a:normAutofit lnSpcReduction="10000"/>
          </a:bodyPr>
          <a:lstStyle/>
          <a:p>
            <a:r>
              <a:rPr lang="en-US" dirty="0"/>
              <a:t>Command line support</a:t>
            </a:r>
          </a:p>
          <a:p>
            <a:r>
              <a:rPr lang="en-US" dirty="0" smtClean="0"/>
              <a:t>DEEP Visual </a:t>
            </a:r>
            <a:r>
              <a:rPr lang="en-US" dirty="0"/>
              <a:t>Studio integration</a:t>
            </a:r>
          </a:p>
          <a:p>
            <a:r>
              <a:rPr lang="en-US" dirty="0"/>
              <a:t>REST API </a:t>
            </a:r>
            <a:r>
              <a:rPr lang="en-US" dirty="0" smtClean="0"/>
              <a:t>available for most things</a:t>
            </a:r>
            <a:endParaRPr lang="en-US" dirty="0"/>
          </a:p>
          <a:p>
            <a:r>
              <a:rPr lang="en-US" dirty="0" smtClean="0"/>
              <a:t>Configuration based supported</a:t>
            </a:r>
            <a:endParaRPr lang="en-US" dirty="0"/>
          </a:p>
          <a:p>
            <a:r>
              <a:rPr lang="en-US" dirty="0"/>
              <a:t>Easy to weave into CI</a:t>
            </a:r>
          </a:p>
          <a:p>
            <a:r>
              <a:rPr lang="en-US" dirty="0"/>
              <a:t>Fully automatable</a:t>
            </a:r>
          </a:p>
          <a:p>
            <a:r>
              <a:rPr lang="en-US" dirty="0"/>
              <a:t>Web based management portal</a:t>
            </a:r>
          </a:p>
          <a:p>
            <a:endParaRPr lang="en-US" dirty="0" smtClean="0"/>
          </a:p>
        </p:txBody>
      </p:sp>
      <p:pic>
        <p:nvPicPr>
          <p:cNvPr id="11" name="Picture 1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954084" y="47742"/>
            <a:ext cx="1166413" cy="2039629"/>
          </a:xfrm>
          <a:prstGeom prst="rect">
            <a:avLst/>
          </a:prstGeom>
        </p:spPr>
      </p:pic>
    </p:spTree>
    <p:extLst>
      <p:ext uri="{BB962C8B-B14F-4D97-AF65-F5344CB8AC3E}">
        <p14:creationId xmlns:p14="http://schemas.microsoft.com/office/powerpoint/2010/main" val="33759966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Deploy</a:t>
            </a:r>
            <a:r>
              <a:rPr lang="en-US" dirty="0" smtClean="0"/>
              <a:t>, Manage, Automate</a:t>
            </a:r>
            <a:endParaRPr lang="en-US" dirty="0"/>
          </a:p>
        </p:txBody>
      </p:sp>
      <p:sp>
        <p:nvSpPr>
          <p:cNvPr id="5" name="Text Placeholder 4"/>
          <p:cNvSpPr>
            <a:spLocks noGrp="1"/>
          </p:cNvSpPr>
          <p:nvPr>
            <p:ph type="body" idx="1"/>
          </p:nvPr>
        </p:nvSpPr>
        <p:spPr/>
        <p:txBody>
          <a:bodyPr/>
          <a:lstStyle/>
          <a:p>
            <a:r>
              <a:rPr lang="en-US" dirty="0" smtClean="0"/>
              <a:t>AWS</a:t>
            </a:r>
            <a:endParaRPr lang="en-US" dirty="0"/>
          </a:p>
        </p:txBody>
      </p:sp>
      <p:sp>
        <p:nvSpPr>
          <p:cNvPr id="6" name="Content Placeholder 5"/>
          <p:cNvSpPr>
            <a:spLocks noGrp="1"/>
          </p:cNvSpPr>
          <p:nvPr>
            <p:ph sz="half" idx="2"/>
          </p:nvPr>
        </p:nvSpPr>
        <p:spPr/>
        <p:txBody>
          <a:bodyPr>
            <a:normAutofit/>
          </a:bodyPr>
          <a:lstStyle/>
          <a:p>
            <a:r>
              <a:rPr lang="en-US" dirty="0" smtClean="0"/>
              <a:t>JSON template files</a:t>
            </a:r>
          </a:p>
          <a:p>
            <a:r>
              <a:rPr lang="en-US" dirty="0" smtClean="0"/>
              <a:t>Ruby</a:t>
            </a:r>
            <a:endParaRPr lang="en-US" dirty="0"/>
          </a:p>
        </p:txBody>
      </p:sp>
      <p:sp>
        <p:nvSpPr>
          <p:cNvPr id="7" name="Text Placeholder 6"/>
          <p:cNvSpPr>
            <a:spLocks noGrp="1"/>
          </p:cNvSpPr>
          <p:nvPr>
            <p:ph type="body" sz="quarter" idx="3"/>
          </p:nvPr>
        </p:nvSpPr>
        <p:spPr/>
        <p:txBody>
          <a:bodyPr/>
          <a:lstStyle/>
          <a:p>
            <a:r>
              <a:rPr lang="en-US" dirty="0" smtClean="0"/>
              <a:t>Azure</a:t>
            </a:r>
            <a:endParaRPr lang="en-US" dirty="0"/>
          </a:p>
        </p:txBody>
      </p:sp>
      <p:sp>
        <p:nvSpPr>
          <p:cNvPr id="8" name="Content Placeholder 7"/>
          <p:cNvSpPr>
            <a:spLocks noGrp="1"/>
          </p:cNvSpPr>
          <p:nvPr>
            <p:ph sz="quarter" idx="4"/>
          </p:nvPr>
        </p:nvSpPr>
        <p:spPr/>
        <p:txBody>
          <a:bodyPr>
            <a:normAutofit/>
          </a:bodyPr>
          <a:lstStyle/>
          <a:p>
            <a:r>
              <a:rPr lang="en-US" dirty="0" smtClean="0"/>
              <a:t>Desired State Configuration</a:t>
            </a:r>
          </a:p>
          <a:p>
            <a:r>
              <a:rPr lang="en-US" dirty="0" smtClean="0"/>
              <a:t>PowerShell</a:t>
            </a:r>
            <a:endParaRPr lang="en-US" dirty="0"/>
          </a:p>
          <a:p>
            <a:endParaRPr lang="en-US" dirty="0" smtClean="0"/>
          </a:p>
        </p:txBody>
      </p:sp>
      <p:pic>
        <p:nvPicPr>
          <p:cNvPr id="12" name="Picture 11"/>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954084" y="47742"/>
            <a:ext cx="1166413" cy="2039629"/>
          </a:xfrm>
          <a:prstGeom prst="rect">
            <a:avLst/>
          </a:prstGeom>
        </p:spPr>
      </p:pic>
    </p:spTree>
    <p:extLst>
      <p:ext uri="{BB962C8B-B14F-4D97-AF65-F5344CB8AC3E}">
        <p14:creationId xmlns:p14="http://schemas.microsoft.com/office/powerpoint/2010/main" val="15671617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Deploy, </a:t>
            </a:r>
            <a:r>
              <a:rPr lang="en-US" b="1" dirty="0" smtClean="0"/>
              <a:t>Manage</a:t>
            </a:r>
            <a:r>
              <a:rPr lang="en-US" dirty="0" smtClean="0"/>
              <a:t>, Automate</a:t>
            </a:r>
            <a:endParaRPr lang="en-US" dirty="0"/>
          </a:p>
        </p:txBody>
      </p:sp>
      <p:sp>
        <p:nvSpPr>
          <p:cNvPr id="5" name="Text Placeholder 4"/>
          <p:cNvSpPr>
            <a:spLocks noGrp="1"/>
          </p:cNvSpPr>
          <p:nvPr>
            <p:ph type="body" idx="1"/>
          </p:nvPr>
        </p:nvSpPr>
        <p:spPr/>
        <p:txBody>
          <a:bodyPr/>
          <a:lstStyle/>
          <a:p>
            <a:r>
              <a:rPr lang="en-US" dirty="0" smtClean="0"/>
              <a:t>AWS</a:t>
            </a:r>
            <a:endParaRPr lang="en-US" dirty="0"/>
          </a:p>
        </p:txBody>
      </p:sp>
      <p:sp>
        <p:nvSpPr>
          <p:cNvPr id="6" name="Content Placeholder 5"/>
          <p:cNvSpPr>
            <a:spLocks noGrp="1"/>
          </p:cNvSpPr>
          <p:nvPr>
            <p:ph sz="half" idx="2"/>
          </p:nvPr>
        </p:nvSpPr>
        <p:spPr/>
        <p:txBody>
          <a:bodyPr>
            <a:normAutofit/>
          </a:bodyPr>
          <a:lstStyle/>
          <a:p>
            <a:r>
              <a:rPr lang="en-US" dirty="0" smtClean="0"/>
              <a:t>Management portal is ok</a:t>
            </a:r>
          </a:p>
          <a:p>
            <a:r>
              <a:rPr lang="en-US" dirty="0" smtClean="0"/>
              <a:t>Dome9</a:t>
            </a:r>
          </a:p>
          <a:p>
            <a:endParaRPr lang="en-US" dirty="0" smtClean="0"/>
          </a:p>
        </p:txBody>
      </p:sp>
      <p:sp>
        <p:nvSpPr>
          <p:cNvPr id="7" name="Text Placeholder 6"/>
          <p:cNvSpPr>
            <a:spLocks noGrp="1"/>
          </p:cNvSpPr>
          <p:nvPr>
            <p:ph type="body" sz="quarter" idx="3"/>
          </p:nvPr>
        </p:nvSpPr>
        <p:spPr/>
        <p:txBody>
          <a:bodyPr/>
          <a:lstStyle/>
          <a:p>
            <a:r>
              <a:rPr lang="en-US" dirty="0" smtClean="0"/>
              <a:t>Azure</a:t>
            </a:r>
            <a:endParaRPr lang="en-US" dirty="0"/>
          </a:p>
        </p:txBody>
      </p:sp>
      <p:sp>
        <p:nvSpPr>
          <p:cNvPr id="8" name="Content Placeholder 7"/>
          <p:cNvSpPr>
            <a:spLocks noGrp="1"/>
          </p:cNvSpPr>
          <p:nvPr>
            <p:ph sz="quarter" idx="4"/>
          </p:nvPr>
        </p:nvSpPr>
        <p:spPr/>
        <p:txBody>
          <a:bodyPr>
            <a:normAutofit/>
          </a:bodyPr>
          <a:lstStyle/>
          <a:p>
            <a:r>
              <a:rPr lang="en-US" dirty="0" smtClean="0"/>
              <a:t>Management portal is ok</a:t>
            </a:r>
          </a:p>
          <a:p>
            <a:endParaRPr lang="en-US" dirty="0"/>
          </a:p>
          <a:p>
            <a:endParaRPr lang="en-US" dirty="0" smtClean="0"/>
          </a:p>
        </p:txBody>
      </p:sp>
      <p:pic>
        <p:nvPicPr>
          <p:cNvPr id="12" name="Picture 11"/>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954084" y="47742"/>
            <a:ext cx="1166413" cy="2039629"/>
          </a:xfrm>
          <a:prstGeom prst="rect">
            <a:avLst/>
          </a:prstGeom>
        </p:spPr>
      </p:pic>
    </p:spTree>
    <p:extLst>
      <p:ext uri="{BB962C8B-B14F-4D97-AF65-F5344CB8AC3E}">
        <p14:creationId xmlns:p14="http://schemas.microsoft.com/office/powerpoint/2010/main" val="12100048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Deploy, Manage, </a:t>
            </a:r>
            <a:r>
              <a:rPr lang="en-US" b="1" dirty="0" smtClean="0"/>
              <a:t>Automate</a:t>
            </a:r>
            <a:endParaRPr lang="en-US" b="1" dirty="0"/>
          </a:p>
        </p:txBody>
      </p:sp>
      <p:sp>
        <p:nvSpPr>
          <p:cNvPr id="5" name="Text Placeholder 4"/>
          <p:cNvSpPr>
            <a:spLocks noGrp="1"/>
          </p:cNvSpPr>
          <p:nvPr>
            <p:ph type="body" idx="1"/>
          </p:nvPr>
        </p:nvSpPr>
        <p:spPr/>
        <p:txBody>
          <a:bodyPr/>
          <a:lstStyle/>
          <a:p>
            <a:r>
              <a:rPr lang="en-US" dirty="0" smtClean="0"/>
              <a:t>AWS</a:t>
            </a:r>
            <a:endParaRPr lang="en-US" dirty="0"/>
          </a:p>
        </p:txBody>
      </p:sp>
      <p:sp>
        <p:nvSpPr>
          <p:cNvPr id="6" name="Content Placeholder 5"/>
          <p:cNvSpPr>
            <a:spLocks noGrp="1"/>
          </p:cNvSpPr>
          <p:nvPr>
            <p:ph sz="half" idx="2"/>
          </p:nvPr>
        </p:nvSpPr>
        <p:spPr/>
        <p:txBody>
          <a:bodyPr>
            <a:normAutofit/>
          </a:bodyPr>
          <a:lstStyle/>
          <a:p>
            <a:r>
              <a:rPr lang="en-US" dirty="0" err="1" smtClean="0"/>
              <a:t>Asgard</a:t>
            </a:r>
            <a:endParaRPr lang="en-US" dirty="0" smtClean="0"/>
          </a:p>
          <a:p>
            <a:r>
              <a:rPr lang="en-US" dirty="0" smtClean="0"/>
              <a:t>Chef</a:t>
            </a:r>
            <a:endParaRPr lang="en-US" dirty="0"/>
          </a:p>
        </p:txBody>
      </p:sp>
      <p:sp>
        <p:nvSpPr>
          <p:cNvPr id="7" name="Text Placeholder 6"/>
          <p:cNvSpPr>
            <a:spLocks noGrp="1"/>
          </p:cNvSpPr>
          <p:nvPr>
            <p:ph type="body" sz="quarter" idx="3"/>
          </p:nvPr>
        </p:nvSpPr>
        <p:spPr/>
        <p:txBody>
          <a:bodyPr/>
          <a:lstStyle/>
          <a:p>
            <a:r>
              <a:rPr lang="en-US" dirty="0" smtClean="0"/>
              <a:t>Azure</a:t>
            </a:r>
            <a:endParaRPr lang="en-US" dirty="0"/>
          </a:p>
        </p:txBody>
      </p:sp>
      <p:sp>
        <p:nvSpPr>
          <p:cNvPr id="8" name="Content Placeholder 7"/>
          <p:cNvSpPr>
            <a:spLocks noGrp="1"/>
          </p:cNvSpPr>
          <p:nvPr>
            <p:ph sz="quarter" idx="4"/>
          </p:nvPr>
        </p:nvSpPr>
        <p:spPr/>
        <p:txBody>
          <a:bodyPr>
            <a:normAutofit/>
          </a:bodyPr>
          <a:lstStyle/>
          <a:p>
            <a:r>
              <a:rPr lang="en-US" dirty="0" smtClean="0"/>
              <a:t>TFS</a:t>
            </a:r>
          </a:p>
          <a:p>
            <a:r>
              <a:rPr lang="en-US" dirty="0" smtClean="0"/>
              <a:t>Octopus Deploy</a:t>
            </a:r>
          </a:p>
          <a:p>
            <a:endParaRPr lang="en-US" dirty="0"/>
          </a:p>
          <a:p>
            <a:endParaRPr lang="en-US" dirty="0" smtClean="0"/>
          </a:p>
        </p:txBody>
      </p:sp>
      <p:pic>
        <p:nvPicPr>
          <p:cNvPr id="12" name="Picture 11"/>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954084" y="47742"/>
            <a:ext cx="1166413" cy="2039629"/>
          </a:xfrm>
          <a:prstGeom prst="rect">
            <a:avLst/>
          </a:prstGeom>
        </p:spPr>
      </p:pic>
    </p:spTree>
    <p:extLst>
      <p:ext uri="{BB962C8B-B14F-4D97-AF65-F5344CB8AC3E}">
        <p14:creationId xmlns:p14="http://schemas.microsoft.com/office/powerpoint/2010/main" val="38454661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3205655" y="1925638"/>
            <a:ext cx="3920359" cy="1111250"/>
          </a:xfrm>
        </p:spPr>
        <p:txBody>
          <a:bodyPr>
            <a:normAutofit/>
          </a:bodyPr>
          <a:lstStyle/>
          <a:p>
            <a:r>
              <a:rPr lang="en-US" dirty="0" smtClean="0"/>
              <a:t>Andrew Siemer</a:t>
            </a:r>
            <a:endParaRPr lang="en-US" dirty="0"/>
          </a:p>
        </p:txBody>
      </p:sp>
      <p:sp>
        <p:nvSpPr>
          <p:cNvPr id="4" name="AutoShape 2" descr="https://leanpub.com/site_images/fodder/andrew-siemer.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4" name="Picture 10" descr="http://www.andrewsiemer.com/Themes/AndrewSiemer/Images/PageHeaders/Fath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3849" y="0"/>
            <a:ext cx="6108151" cy="178154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andrewsiemer.com/Themes/AndrewSiemer/Images/PageHeaders/Cowboy.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9030" y="3252418"/>
            <a:ext cx="6241693" cy="182049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www.andrewsiemer.com/Themes/AndrewSiemer/Images/PageHeaders/WarriorDash.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6108154" cy="178154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www.andrewsiemer.com/Themes/AndrewSiemer/Images/PageHeaders/GoRuck.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1" y="5072911"/>
            <a:ext cx="6120305" cy="178508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www.andrewsiemer.com/Themes/AndrewSiemer/Images/PageHeaders/ToughMudder.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05" y="3291365"/>
            <a:ext cx="6108154" cy="178154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www.andrewsiemer.com/Themes/AndrewSiemer/Images/PageHeaders/Spartan.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0" y="5076454"/>
            <a:ext cx="6108158" cy="1781546"/>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Andrew Siemer lar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0156" y="1398923"/>
            <a:ext cx="2275064" cy="22750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5" name="TextBox 4"/>
          <p:cNvSpPr txBox="1"/>
          <p:nvPr/>
        </p:nvSpPr>
        <p:spPr>
          <a:xfrm>
            <a:off x="8501975" y="1812577"/>
            <a:ext cx="3690026" cy="1477328"/>
          </a:xfrm>
          <a:prstGeom prst="rect">
            <a:avLst/>
          </a:prstGeom>
          <a:noFill/>
        </p:spPr>
        <p:txBody>
          <a:bodyPr wrap="square" rtlCol="0">
            <a:spAutoFit/>
          </a:bodyPr>
          <a:lstStyle/>
          <a:p>
            <a:pPr algn="r"/>
            <a:r>
              <a:rPr lang="en-US" dirty="0" smtClean="0">
                <a:hlinkClick r:id="rId10"/>
              </a:rPr>
              <a:t>http://about.me/andrewsiemer</a:t>
            </a:r>
            <a:endParaRPr lang="en-US" dirty="0" smtClean="0"/>
          </a:p>
          <a:p>
            <a:pPr algn="r"/>
            <a:r>
              <a:rPr lang="en-US" dirty="0" smtClean="0"/>
              <a:t>ASP Insider</a:t>
            </a:r>
          </a:p>
          <a:p>
            <a:pPr algn="r"/>
            <a:r>
              <a:rPr lang="en-US" dirty="0" smtClean="0"/>
              <a:t>MS V-TSP</a:t>
            </a:r>
          </a:p>
          <a:p>
            <a:pPr algn="r"/>
            <a:r>
              <a:rPr lang="en-US" dirty="0" smtClean="0"/>
              <a:t>Father of 6</a:t>
            </a:r>
          </a:p>
          <a:p>
            <a:pPr algn="r"/>
            <a:r>
              <a:rPr lang="en-US" dirty="0" smtClean="0"/>
              <a:t>Jack of all trades, master of some.</a:t>
            </a:r>
            <a:endParaRPr lang="en-US" dirty="0"/>
          </a:p>
        </p:txBody>
      </p:sp>
    </p:spTree>
    <p:extLst>
      <p:ext uri="{BB962C8B-B14F-4D97-AF65-F5344CB8AC3E}">
        <p14:creationId xmlns:p14="http://schemas.microsoft.com/office/powerpoint/2010/main" val="222203512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Storage</a:t>
            </a:r>
            <a:endParaRPr lang="en-US" dirty="0"/>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5435189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Storage</a:t>
            </a:r>
            <a:endParaRPr lang="en-US" dirty="0"/>
          </a:p>
        </p:txBody>
      </p:sp>
      <p:sp>
        <p:nvSpPr>
          <p:cNvPr id="5" name="Text Placeholder 4"/>
          <p:cNvSpPr>
            <a:spLocks noGrp="1"/>
          </p:cNvSpPr>
          <p:nvPr>
            <p:ph type="body" idx="1"/>
          </p:nvPr>
        </p:nvSpPr>
        <p:spPr/>
        <p:txBody>
          <a:bodyPr/>
          <a:lstStyle/>
          <a:p>
            <a:r>
              <a:rPr lang="en-US" dirty="0" smtClean="0"/>
              <a:t>AWS</a:t>
            </a:r>
            <a:endParaRPr lang="en-US" dirty="0"/>
          </a:p>
        </p:txBody>
      </p:sp>
      <p:sp>
        <p:nvSpPr>
          <p:cNvPr id="6" name="Content Placeholder 5"/>
          <p:cNvSpPr>
            <a:spLocks noGrp="1"/>
          </p:cNvSpPr>
          <p:nvPr>
            <p:ph sz="half" idx="2"/>
          </p:nvPr>
        </p:nvSpPr>
        <p:spPr/>
        <p:txBody>
          <a:bodyPr>
            <a:normAutofit fontScale="77500" lnSpcReduction="20000"/>
          </a:bodyPr>
          <a:lstStyle/>
          <a:p>
            <a:r>
              <a:rPr lang="en-US" dirty="0" smtClean="0"/>
              <a:t>Kinesis</a:t>
            </a:r>
          </a:p>
          <a:p>
            <a:r>
              <a:rPr lang="en-US" dirty="0" smtClean="0"/>
              <a:t>Elastic Map Reduce</a:t>
            </a:r>
          </a:p>
          <a:p>
            <a:r>
              <a:rPr lang="en-US" dirty="0" smtClean="0"/>
              <a:t>SSD backed VMs</a:t>
            </a:r>
          </a:p>
          <a:p>
            <a:r>
              <a:rPr lang="en-US" dirty="0" smtClean="0"/>
              <a:t>Simple Storage Service</a:t>
            </a:r>
          </a:p>
          <a:p>
            <a:r>
              <a:rPr lang="en-US" dirty="0" smtClean="0"/>
              <a:t>Simple DB</a:t>
            </a:r>
          </a:p>
          <a:p>
            <a:r>
              <a:rPr lang="en-US" dirty="0"/>
              <a:t>Elastic Block </a:t>
            </a:r>
            <a:r>
              <a:rPr lang="en-US" dirty="0" smtClean="0"/>
              <a:t>Store</a:t>
            </a:r>
          </a:p>
          <a:p>
            <a:r>
              <a:rPr lang="en-US" dirty="0" smtClean="0"/>
              <a:t>Storage Gateway</a:t>
            </a:r>
          </a:p>
          <a:p>
            <a:r>
              <a:rPr lang="en-US" dirty="0" err="1" smtClean="0"/>
              <a:t>CloudSearch</a:t>
            </a:r>
            <a:endParaRPr lang="en-US" dirty="0" smtClean="0"/>
          </a:p>
          <a:p>
            <a:r>
              <a:rPr lang="en-US" dirty="0" err="1" smtClean="0"/>
              <a:t>DynamoDB</a:t>
            </a:r>
            <a:endParaRPr lang="en-US" dirty="0" smtClean="0"/>
          </a:p>
          <a:p>
            <a:r>
              <a:rPr lang="en-US" dirty="0" smtClean="0"/>
              <a:t>Glacier</a:t>
            </a:r>
          </a:p>
          <a:p>
            <a:endParaRPr lang="en-US" dirty="0"/>
          </a:p>
        </p:txBody>
      </p:sp>
      <p:sp>
        <p:nvSpPr>
          <p:cNvPr id="7" name="Text Placeholder 6"/>
          <p:cNvSpPr>
            <a:spLocks noGrp="1"/>
          </p:cNvSpPr>
          <p:nvPr>
            <p:ph type="body" sz="quarter" idx="3"/>
          </p:nvPr>
        </p:nvSpPr>
        <p:spPr/>
        <p:txBody>
          <a:bodyPr/>
          <a:lstStyle/>
          <a:p>
            <a:r>
              <a:rPr lang="en-US" dirty="0" smtClean="0"/>
              <a:t>Azure</a:t>
            </a:r>
            <a:endParaRPr lang="en-US" dirty="0"/>
          </a:p>
        </p:txBody>
      </p:sp>
      <p:sp>
        <p:nvSpPr>
          <p:cNvPr id="8" name="Content Placeholder 7"/>
          <p:cNvSpPr>
            <a:spLocks noGrp="1"/>
          </p:cNvSpPr>
          <p:nvPr>
            <p:ph sz="quarter" idx="4"/>
          </p:nvPr>
        </p:nvSpPr>
        <p:spPr/>
        <p:txBody>
          <a:bodyPr>
            <a:normAutofit fontScale="77500" lnSpcReduction="20000"/>
          </a:bodyPr>
          <a:lstStyle/>
          <a:p>
            <a:r>
              <a:rPr lang="en-US" dirty="0" smtClean="0"/>
              <a:t>Event Hubs</a:t>
            </a:r>
          </a:p>
          <a:p>
            <a:r>
              <a:rPr lang="en-US" dirty="0" err="1" smtClean="0"/>
              <a:t>StreamInsight</a:t>
            </a:r>
            <a:endParaRPr lang="en-US" dirty="0" smtClean="0"/>
          </a:p>
          <a:p>
            <a:r>
              <a:rPr lang="en-US" dirty="0" smtClean="0"/>
              <a:t>SSD backed VMs</a:t>
            </a:r>
          </a:p>
          <a:p>
            <a:r>
              <a:rPr lang="en-US" dirty="0" smtClean="0"/>
              <a:t>Azure Blob Storage</a:t>
            </a:r>
          </a:p>
          <a:p>
            <a:r>
              <a:rPr lang="en-US" dirty="0" smtClean="0"/>
              <a:t>Table Storage</a:t>
            </a:r>
          </a:p>
          <a:p>
            <a:r>
              <a:rPr lang="en-US" dirty="0" smtClean="0"/>
              <a:t>Azure File Storage</a:t>
            </a:r>
          </a:p>
          <a:p>
            <a:r>
              <a:rPr lang="en-US" dirty="0" smtClean="0"/>
              <a:t>VPN</a:t>
            </a:r>
          </a:p>
          <a:p>
            <a:r>
              <a:rPr lang="en-US" dirty="0" smtClean="0"/>
              <a:t>Azure Search</a:t>
            </a:r>
          </a:p>
          <a:p>
            <a:r>
              <a:rPr lang="en-US" dirty="0" err="1" smtClean="0"/>
              <a:t>DocumentDB</a:t>
            </a:r>
            <a:endParaRPr lang="en-US" dirty="0" smtClean="0"/>
          </a:p>
          <a:p>
            <a:r>
              <a:rPr lang="en-US" dirty="0" smtClean="0"/>
              <a:t>Site </a:t>
            </a:r>
            <a:r>
              <a:rPr lang="en-US" dirty="0"/>
              <a:t>to site</a:t>
            </a:r>
          </a:p>
        </p:txBody>
      </p:sp>
      <p:pic>
        <p:nvPicPr>
          <p:cNvPr id="3" name="Picture 2"/>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031896" y="114301"/>
            <a:ext cx="2045804" cy="1568450"/>
          </a:xfrm>
          <a:prstGeom prst="rect">
            <a:avLst/>
          </a:prstGeom>
        </p:spPr>
      </p:pic>
    </p:spTree>
    <p:extLst>
      <p:ext uri="{BB962C8B-B14F-4D97-AF65-F5344CB8AC3E}">
        <p14:creationId xmlns:p14="http://schemas.microsoft.com/office/powerpoint/2010/main" val="115854385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a:t>
            </a:r>
            <a:endParaRPr lang="en-US" dirty="0"/>
          </a:p>
        </p:txBody>
      </p:sp>
      <p:sp>
        <p:nvSpPr>
          <p:cNvPr id="3" name="Text Placeholder 2"/>
          <p:cNvSpPr>
            <a:spLocks noGrp="1"/>
          </p:cNvSpPr>
          <p:nvPr>
            <p:ph type="body" idx="1"/>
          </p:nvPr>
        </p:nvSpPr>
        <p:spPr/>
        <p:txBody>
          <a:bodyPr/>
          <a:lstStyle/>
          <a:p>
            <a:r>
              <a:rPr lang="en-US" dirty="0" smtClean="0"/>
              <a:t>Telemetry data ingestion</a:t>
            </a:r>
            <a:endParaRPr lang="en-US" dirty="0"/>
          </a:p>
        </p:txBody>
      </p:sp>
      <p:sp>
        <p:nvSpPr>
          <p:cNvPr id="4" name="Content Placeholder 3"/>
          <p:cNvSpPr>
            <a:spLocks noGrp="1"/>
          </p:cNvSpPr>
          <p:nvPr>
            <p:ph sz="half" idx="2"/>
          </p:nvPr>
        </p:nvSpPr>
        <p:spPr>
          <a:xfrm>
            <a:off x="839788" y="2505075"/>
            <a:ext cx="10580484" cy="3684588"/>
          </a:xfrm>
        </p:spPr>
        <p:txBody>
          <a:bodyPr/>
          <a:lstStyle/>
          <a:p>
            <a:r>
              <a:rPr lang="en-US" dirty="0" smtClean="0"/>
              <a:t>Internet of Things sending large amounts of sensor data</a:t>
            </a:r>
          </a:p>
          <a:p>
            <a:r>
              <a:rPr lang="en-US" dirty="0" smtClean="0"/>
              <a:t>Click tracking metrics</a:t>
            </a:r>
          </a:p>
          <a:p>
            <a:r>
              <a:rPr lang="en-US" dirty="0" smtClean="0"/>
              <a:t>Million of events per second</a:t>
            </a:r>
            <a:endParaRPr lang="en-US" dirty="0"/>
          </a:p>
        </p:txBody>
      </p:sp>
      <p:pic>
        <p:nvPicPr>
          <p:cNvPr id="8" name="Picture 7"/>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031896" y="114301"/>
            <a:ext cx="2045804" cy="1568450"/>
          </a:xfrm>
          <a:prstGeom prst="rect">
            <a:avLst/>
          </a:prstGeom>
        </p:spPr>
      </p:pic>
    </p:spTree>
    <p:extLst>
      <p:ext uri="{BB962C8B-B14F-4D97-AF65-F5344CB8AC3E}">
        <p14:creationId xmlns:p14="http://schemas.microsoft.com/office/powerpoint/2010/main" val="10069608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a:t>
            </a:r>
            <a:endParaRPr lang="en-US" dirty="0"/>
          </a:p>
        </p:txBody>
      </p:sp>
      <p:sp>
        <p:nvSpPr>
          <p:cNvPr id="3" name="Text Placeholder 2"/>
          <p:cNvSpPr>
            <a:spLocks noGrp="1"/>
          </p:cNvSpPr>
          <p:nvPr>
            <p:ph type="body" idx="1"/>
          </p:nvPr>
        </p:nvSpPr>
        <p:spPr/>
        <p:txBody>
          <a:bodyPr/>
          <a:lstStyle/>
          <a:p>
            <a:r>
              <a:rPr lang="en-US" dirty="0" smtClean="0"/>
              <a:t>Process large amounts of data</a:t>
            </a:r>
            <a:endParaRPr lang="en-US" dirty="0"/>
          </a:p>
        </p:txBody>
      </p:sp>
      <p:sp>
        <p:nvSpPr>
          <p:cNvPr id="4" name="Content Placeholder 3"/>
          <p:cNvSpPr>
            <a:spLocks noGrp="1"/>
          </p:cNvSpPr>
          <p:nvPr>
            <p:ph sz="half" idx="2"/>
          </p:nvPr>
        </p:nvSpPr>
        <p:spPr>
          <a:xfrm>
            <a:off x="839788" y="2505075"/>
            <a:ext cx="10580484" cy="3684588"/>
          </a:xfrm>
        </p:spPr>
        <p:txBody>
          <a:bodyPr/>
          <a:lstStyle/>
          <a:p>
            <a:r>
              <a:rPr lang="en-US" dirty="0" smtClean="0"/>
              <a:t>Ingesting large amounts of data is only awesome if you process it</a:t>
            </a:r>
          </a:p>
          <a:p>
            <a:r>
              <a:rPr lang="en-US" dirty="0" smtClean="0"/>
              <a:t>Reporting</a:t>
            </a:r>
          </a:p>
          <a:p>
            <a:r>
              <a:rPr lang="en-US" dirty="0" smtClean="0"/>
              <a:t>Real time analytics</a:t>
            </a:r>
          </a:p>
          <a:p>
            <a:r>
              <a:rPr lang="en-US" dirty="0" smtClean="0"/>
              <a:t>Click metrics</a:t>
            </a:r>
            <a:endParaRPr lang="en-US" dirty="0"/>
          </a:p>
        </p:txBody>
      </p:sp>
      <p:pic>
        <p:nvPicPr>
          <p:cNvPr id="8" name="Picture 7"/>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031896" y="114301"/>
            <a:ext cx="2045804" cy="1568450"/>
          </a:xfrm>
          <a:prstGeom prst="rect">
            <a:avLst/>
          </a:prstGeom>
        </p:spPr>
      </p:pic>
    </p:spTree>
    <p:extLst>
      <p:ext uri="{BB962C8B-B14F-4D97-AF65-F5344CB8AC3E}">
        <p14:creationId xmlns:p14="http://schemas.microsoft.com/office/powerpoint/2010/main" val="16021799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a:t>
            </a:r>
            <a:endParaRPr lang="en-US" dirty="0"/>
          </a:p>
        </p:txBody>
      </p:sp>
      <p:sp>
        <p:nvSpPr>
          <p:cNvPr id="3" name="Text Placeholder 2"/>
          <p:cNvSpPr>
            <a:spLocks noGrp="1"/>
          </p:cNvSpPr>
          <p:nvPr>
            <p:ph type="body" idx="1"/>
          </p:nvPr>
        </p:nvSpPr>
        <p:spPr/>
        <p:txBody>
          <a:bodyPr/>
          <a:lstStyle/>
          <a:p>
            <a:r>
              <a:rPr lang="en-US" dirty="0" smtClean="0"/>
              <a:t>Search all that data</a:t>
            </a:r>
            <a:endParaRPr lang="en-US" dirty="0"/>
          </a:p>
        </p:txBody>
      </p:sp>
      <p:sp>
        <p:nvSpPr>
          <p:cNvPr id="4" name="Content Placeholder 3"/>
          <p:cNvSpPr>
            <a:spLocks noGrp="1"/>
          </p:cNvSpPr>
          <p:nvPr>
            <p:ph sz="half" idx="2"/>
          </p:nvPr>
        </p:nvSpPr>
        <p:spPr>
          <a:xfrm>
            <a:off x="839788" y="2505075"/>
            <a:ext cx="10580484" cy="3684588"/>
          </a:xfrm>
        </p:spPr>
        <p:txBody>
          <a:bodyPr/>
          <a:lstStyle/>
          <a:p>
            <a:r>
              <a:rPr lang="en-US" dirty="0" smtClean="0"/>
              <a:t>Search first navigation</a:t>
            </a:r>
          </a:p>
          <a:p>
            <a:r>
              <a:rPr lang="en-US" dirty="0" smtClean="0"/>
              <a:t>Faceted searching</a:t>
            </a:r>
          </a:p>
          <a:p>
            <a:r>
              <a:rPr lang="en-US" dirty="0" smtClean="0"/>
              <a:t>Business driven boosted results</a:t>
            </a:r>
            <a:endParaRPr lang="en-US" dirty="0"/>
          </a:p>
        </p:txBody>
      </p:sp>
      <p:pic>
        <p:nvPicPr>
          <p:cNvPr id="8" name="Picture 7"/>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031896" y="114301"/>
            <a:ext cx="2045804" cy="1568450"/>
          </a:xfrm>
          <a:prstGeom prst="rect">
            <a:avLst/>
          </a:prstGeom>
        </p:spPr>
      </p:pic>
    </p:spTree>
    <p:extLst>
      <p:ext uri="{BB962C8B-B14F-4D97-AF65-F5344CB8AC3E}">
        <p14:creationId xmlns:p14="http://schemas.microsoft.com/office/powerpoint/2010/main" val="130378211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a:t>
            </a:r>
            <a:endParaRPr lang="en-US" dirty="0"/>
          </a:p>
        </p:txBody>
      </p:sp>
      <p:sp>
        <p:nvSpPr>
          <p:cNvPr id="3" name="Text Placeholder 2"/>
          <p:cNvSpPr>
            <a:spLocks noGrp="1"/>
          </p:cNvSpPr>
          <p:nvPr>
            <p:ph type="body" idx="1"/>
          </p:nvPr>
        </p:nvSpPr>
        <p:spPr/>
        <p:txBody>
          <a:bodyPr/>
          <a:lstStyle/>
          <a:p>
            <a:r>
              <a:rPr lang="en-US" dirty="0" smtClean="0"/>
              <a:t>Unstructured data</a:t>
            </a:r>
            <a:endParaRPr lang="en-US" dirty="0"/>
          </a:p>
        </p:txBody>
      </p:sp>
      <p:sp>
        <p:nvSpPr>
          <p:cNvPr id="4" name="Content Placeholder 3"/>
          <p:cNvSpPr>
            <a:spLocks noGrp="1"/>
          </p:cNvSpPr>
          <p:nvPr>
            <p:ph sz="half" idx="2"/>
          </p:nvPr>
        </p:nvSpPr>
        <p:spPr>
          <a:xfrm>
            <a:off x="839788" y="2505075"/>
            <a:ext cx="10580484" cy="3684588"/>
          </a:xfrm>
        </p:spPr>
        <p:txBody>
          <a:bodyPr/>
          <a:lstStyle/>
          <a:p>
            <a:r>
              <a:rPr lang="en-US" dirty="0" smtClean="0"/>
              <a:t>Rapid development</a:t>
            </a:r>
          </a:p>
          <a:p>
            <a:r>
              <a:rPr lang="en-US" dirty="0" smtClean="0"/>
              <a:t>Distributed out of the box</a:t>
            </a:r>
          </a:p>
          <a:p>
            <a:r>
              <a:rPr lang="en-US" dirty="0" smtClean="0"/>
              <a:t>High through put</a:t>
            </a:r>
            <a:endParaRPr lang="en-US" dirty="0"/>
          </a:p>
        </p:txBody>
      </p:sp>
      <p:pic>
        <p:nvPicPr>
          <p:cNvPr id="8" name="Picture 7"/>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031896" y="114301"/>
            <a:ext cx="2045804" cy="1568450"/>
          </a:xfrm>
          <a:prstGeom prst="rect">
            <a:avLst/>
          </a:prstGeom>
        </p:spPr>
      </p:pic>
    </p:spTree>
    <p:extLst>
      <p:ext uri="{BB962C8B-B14F-4D97-AF65-F5344CB8AC3E}">
        <p14:creationId xmlns:p14="http://schemas.microsoft.com/office/powerpoint/2010/main" val="2536940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a:t>
            </a:r>
            <a:endParaRPr lang="en-US" dirty="0"/>
          </a:p>
        </p:txBody>
      </p:sp>
      <p:pic>
        <p:nvPicPr>
          <p:cNvPr id="8" name="Picture 7" descr="http://blogs.msdn.com/resized-image.ashx/__size/550x0/__key/communityserver-blogs-components-weblogfiles/00-00-01-13-25/7608.final-image-3.png"/>
          <p:cNvPicPr/>
          <p:nvPr/>
        </p:nvPicPr>
        <p:blipFill>
          <a:blip r:embed="rId3">
            <a:extLst>
              <a:ext uri="{28A0092B-C50C-407E-A947-70E740481C1C}">
                <a14:useLocalDpi xmlns:a14="http://schemas.microsoft.com/office/drawing/2010/main" val="0"/>
              </a:ext>
            </a:extLst>
          </a:blip>
          <a:srcRect/>
          <a:stretch>
            <a:fillRect/>
          </a:stretch>
        </p:blipFill>
        <p:spPr bwMode="auto">
          <a:xfrm>
            <a:off x="3477260" y="1501457"/>
            <a:ext cx="5237480" cy="3855085"/>
          </a:xfrm>
          <a:prstGeom prst="rect">
            <a:avLst/>
          </a:prstGeom>
          <a:noFill/>
          <a:ln>
            <a:noFill/>
          </a:ln>
        </p:spPr>
      </p:pic>
      <p:pic>
        <p:nvPicPr>
          <p:cNvPr id="9" name="Picture 8"/>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031896" y="114301"/>
            <a:ext cx="2045804" cy="1568450"/>
          </a:xfrm>
          <a:prstGeom prst="rect">
            <a:avLst/>
          </a:prstGeom>
        </p:spPr>
      </p:pic>
    </p:spTree>
    <p:extLst>
      <p:ext uri="{BB962C8B-B14F-4D97-AF65-F5344CB8AC3E}">
        <p14:creationId xmlns:p14="http://schemas.microsoft.com/office/powerpoint/2010/main" val="3501520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Messaging</a:t>
            </a:r>
            <a:endParaRPr lang="en-US" dirty="0"/>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1856895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Messaging</a:t>
            </a:r>
            <a:endParaRPr lang="en-US" dirty="0"/>
          </a:p>
        </p:txBody>
      </p:sp>
      <p:sp>
        <p:nvSpPr>
          <p:cNvPr id="5" name="Text Placeholder 4"/>
          <p:cNvSpPr>
            <a:spLocks noGrp="1"/>
          </p:cNvSpPr>
          <p:nvPr>
            <p:ph type="body" idx="1"/>
          </p:nvPr>
        </p:nvSpPr>
        <p:spPr/>
        <p:txBody>
          <a:bodyPr/>
          <a:lstStyle/>
          <a:p>
            <a:r>
              <a:rPr lang="en-US" dirty="0" smtClean="0"/>
              <a:t>AWS</a:t>
            </a:r>
            <a:endParaRPr lang="en-US" dirty="0"/>
          </a:p>
        </p:txBody>
      </p:sp>
      <p:sp>
        <p:nvSpPr>
          <p:cNvPr id="6" name="Content Placeholder 5"/>
          <p:cNvSpPr>
            <a:spLocks noGrp="1"/>
          </p:cNvSpPr>
          <p:nvPr>
            <p:ph sz="half" idx="2"/>
          </p:nvPr>
        </p:nvSpPr>
        <p:spPr/>
        <p:txBody>
          <a:bodyPr/>
          <a:lstStyle/>
          <a:p>
            <a:r>
              <a:rPr lang="en-US" dirty="0" smtClean="0"/>
              <a:t>Simple Queue Service</a:t>
            </a:r>
          </a:p>
          <a:p>
            <a:r>
              <a:rPr lang="en-US" dirty="0" smtClean="0"/>
              <a:t>Simple Workflow</a:t>
            </a:r>
          </a:p>
          <a:p>
            <a:r>
              <a:rPr lang="en-US" dirty="0" smtClean="0"/>
              <a:t>Simple Notification Service</a:t>
            </a:r>
          </a:p>
          <a:p>
            <a:r>
              <a:rPr lang="en-US" dirty="0" smtClean="0"/>
              <a:t>Kinesis</a:t>
            </a:r>
            <a:endParaRPr lang="en-US" dirty="0"/>
          </a:p>
        </p:txBody>
      </p:sp>
      <p:sp>
        <p:nvSpPr>
          <p:cNvPr id="7" name="Text Placeholder 6"/>
          <p:cNvSpPr>
            <a:spLocks noGrp="1"/>
          </p:cNvSpPr>
          <p:nvPr>
            <p:ph type="body" sz="quarter" idx="3"/>
          </p:nvPr>
        </p:nvSpPr>
        <p:spPr/>
        <p:txBody>
          <a:bodyPr/>
          <a:lstStyle/>
          <a:p>
            <a:r>
              <a:rPr lang="en-US" dirty="0" smtClean="0"/>
              <a:t>Azure</a:t>
            </a:r>
            <a:endParaRPr lang="en-US" dirty="0"/>
          </a:p>
        </p:txBody>
      </p:sp>
      <p:sp>
        <p:nvSpPr>
          <p:cNvPr id="8" name="Content Placeholder 7"/>
          <p:cNvSpPr>
            <a:spLocks noGrp="1"/>
          </p:cNvSpPr>
          <p:nvPr>
            <p:ph sz="quarter" idx="4"/>
          </p:nvPr>
        </p:nvSpPr>
        <p:spPr/>
        <p:txBody>
          <a:bodyPr/>
          <a:lstStyle/>
          <a:p>
            <a:r>
              <a:rPr lang="en-US" dirty="0" smtClean="0"/>
              <a:t>Azure Queue</a:t>
            </a:r>
          </a:p>
          <a:p>
            <a:r>
              <a:rPr lang="en-US" dirty="0" smtClean="0"/>
              <a:t>Service Bus</a:t>
            </a:r>
          </a:p>
          <a:p>
            <a:r>
              <a:rPr lang="en-US" dirty="0" err="1" smtClean="0"/>
              <a:t>Twilio</a:t>
            </a:r>
            <a:r>
              <a:rPr lang="en-US" dirty="0" smtClean="0"/>
              <a:t> (partner)</a:t>
            </a:r>
          </a:p>
          <a:p>
            <a:r>
              <a:rPr lang="en-US" dirty="0" smtClean="0"/>
              <a:t>Event Hubs</a:t>
            </a:r>
            <a:endParaRPr lang="en-US" dirty="0"/>
          </a:p>
        </p:txBody>
      </p:sp>
      <p:pic>
        <p:nvPicPr>
          <p:cNvPr id="3" name="Picture 2"/>
          <p:cNvPicPr>
            <a:picLocks noChangeAspect="1"/>
          </p:cNvPicPr>
          <p:nvPr/>
        </p:nvPicPr>
        <p:blipFill>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a:xfrm rot="20881594">
            <a:off x="10664588" y="250166"/>
            <a:ext cx="1305317" cy="988053"/>
          </a:xfrm>
          <a:prstGeom prst="rect">
            <a:avLst/>
          </a:prstGeom>
        </p:spPr>
      </p:pic>
    </p:spTree>
    <p:extLst>
      <p:ext uri="{BB962C8B-B14F-4D97-AF65-F5344CB8AC3E}">
        <p14:creationId xmlns:p14="http://schemas.microsoft.com/office/powerpoint/2010/main" val="227046699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Networking</a:t>
            </a:r>
            <a:endParaRPr lang="en-US" dirty="0"/>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058434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2058" name="Picture 10" descr="http://ecx.images-amazon.com/images/I/51iuMAinfEL.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111109" y="1582895"/>
            <a:ext cx="3012855" cy="371957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ecx.images-amazon.com/images/I/417iYgvSCI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78" y="1582895"/>
            <a:ext cx="3010441" cy="371659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ecx.images-amazon.com/images/I/51P9q7fcJZL.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1762" y="1585877"/>
            <a:ext cx="3006533" cy="3711769"/>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16" descr="Fodder cover p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6" name="Picture 18" descr="Fodder cover p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08197" y="1582895"/>
            <a:ext cx="2867025" cy="3714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368670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Cloud Infrastructure</a:t>
            </a:r>
            <a:endParaRPr lang="en-US" dirty="0"/>
          </a:p>
        </p:txBody>
      </p:sp>
      <p:sp>
        <p:nvSpPr>
          <p:cNvPr id="6" name="Text Placeholder 5"/>
          <p:cNvSpPr>
            <a:spLocks noGrp="1"/>
          </p:cNvSpPr>
          <p:nvPr>
            <p:ph type="body" idx="1"/>
          </p:nvPr>
        </p:nvSpPr>
        <p:spPr/>
        <p:txBody>
          <a:bodyPr/>
          <a:lstStyle/>
          <a:p>
            <a:r>
              <a:rPr lang="en-US" dirty="0" smtClean="0"/>
              <a:t>AWS</a:t>
            </a:r>
            <a:endParaRPr lang="en-US" dirty="0"/>
          </a:p>
        </p:txBody>
      </p:sp>
      <p:sp>
        <p:nvSpPr>
          <p:cNvPr id="3" name="Content Placeholder 2"/>
          <p:cNvSpPr>
            <a:spLocks noGrp="1"/>
          </p:cNvSpPr>
          <p:nvPr>
            <p:ph sz="half" idx="2"/>
          </p:nvPr>
        </p:nvSpPr>
        <p:spPr/>
        <p:txBody>
          <a:bodyPr/>
          <a:lstStyle/>
          <a:p>
            <a:r>
              <a:rPr lang="en-US" dirty="0" smtClean="0"/>
              <a:t>IP, Elastic IP, Elastic Load Balancer</a:t>
            </a:r>
          </a:p>
          <a:p>
            <a:r>
              <a:rPr lang="en-US" dirty="0" smtClean="0"/>
              <a:t>Virtual Private Cloud</a:t>
            </a:r>
          </a:p>
          <a:p>
            <a:r>
              <a:rPr lang="en-US" dirty="0" smtClean="0"/>
              <a:t>Route 53 (DNS)</a:t>
            </a:r>
          </a:p>
          <a:p>
            <a:r>
              <a:rPr lang="en-US" dirty="0" smtClean="0"/>
              <a:t>Firewall</a:t>
            </a:r>
          </a:p>
          <a:p>
            <a:r>
              <a:rPr lang="en-US" dirty="0" smtClean="0"/>
              <a:t>Direct Connect (VPN)</a:t>
            </a:r>
            <a:endParaRPr lang="en-US" dirty="0"/>
          </a:p>
        </p:txBody>
      </p:sp>
      <p:sp>
        <p:nvSpPr>
          <p:cNvPr id="7" name="Text Placeholder 6"/>
          <p:cNvSpPr>
            <a:spLocks noGrp="1"/>
          </p:cNvSpPr>
          <p:nvPr>
            <p:ph type="body" sz="quarter" idx="3"/>
          </p:nvPr>
        </p:nvSpPr>
        <p:spPr/>
        <p:txBody>
          <a:bodyPr/>
          <a:lstStyle/>
          <a:p>
            <a:r>
              <a:rPr lang="en-US" dirty="0" smtClean="0"/>
              <a:t>Azure</a:t>
            </a:r>
            <a:endParaRPr lang="en-US" dirty="0"/>
          </a:p>
        </p:txBody>
      </p:sp>
      <p:sp>
        <p:nvSpPr>
          <p:cNvPr id="5" name="Content Placeholder 4"/>
          <p:cNvSpPr>
            <a:spLocks noGrp="1"/>
          </p:cNvSpPr>
          <p:nvPr>
            <p:ph sz="quarter" idx="4"/>
          </p:nvPr>
        </p:nvSpPr>
        <p:spPr/>
        <p:txBody>
          <a:bodyPr/>
          <a:lstStyle/>
          <a:p>
            <a:r>
              <a:rPr lang="en-US" dirty="0" smtClean="0"/>
              <a:t>Virtual Network</a:t>
            </a:r>
          </a:p>
          <a:p>
            <a:r>
              <a:rPr lang="en-US" dirty="0" smtClean="0"/>
              <a:t>Traffic Manager</a:t>
            </a:r>
          </a:p>
          <a:p>
            <a:r>
              <a:rPr lang="en-US" dirty="0" smtClean="0"/>
              <a:t>Azure Load Balancer</a:t>
            </a:r>
          </a:p>
          <a:p>
            <a:r>
              <a:rPr lang="en-US" dirty="0" smtClean="0"/>
              <a:t>No real DNS management</a:t>
            </a:r>
          </a:p>
          <a:p>
            <a:r>
              <a:rPr lang="en-US" dirty="0" smtClean="0"/>
              <a:t>Firewall</a:t>
            </a:r>
          </a:p>
          <a:p>
            <a:r>
              <a:rPr lang="en-US" dirty="0" err="1" smtClean="0"/>
              <a:t>InfiniBand</a:t>
            </a:r>
            <a:r>
              <a:rPr lang="en-US" dirty="0" smtClean="0"/>
              <a:t> – 40Gbit RDMA</a:t>
            </a:r>
            <a:endParaRPr lang="en-US" dirty="0"/>
          </a:p>
        </p:txBody>
      </p:sp>
      <p:pic>
        <p:nvPicPr>
          <p:cNvPr id="9" name="Picture 8"/>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318221" y="63500"/>
            <a:ext cx="2074333" cy="1555750"/>
          </a:xfrm>
          <a:prstGeom prst="rect">
            <a:avLst/>
          </a:prstGeom>
        </p:spPr>
      </p:pic>
    </p:spTree>
    <p:extLst>
      <p:ext uri="{BB962C8B-B14F-4D97-AF65-F5344CB8AC3E}">
        <p14:creationId xmlns:p14="http://schemas.microsoft.com/office/powerpoint/2010/main" val="10145875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On-prem Infrastructure</a:t>
            </a:r>
            <a:endParaRPr lang="en-US" dirty="0"/>
          </a:p>
        </p:txBody>
      </p:sp>
      <p:sp>
        <p:nvSpPr>
          <p:cNvPr id="8" name="Text Placeholder 7"/>
          <p:cNvSpPr>
            <a:spLocks noGrp="1"/>
          </p:cNvSpPr>
          <p:nvPr>
            <p:ph type="body" idx="1"/>
          </p:nvPr>
        </p:nvSpPr>
        <p:spPr/>
        <p:txBody>
          <a:bodyPr/>
          <a:lstStyle/>
          <a:p>
            <a:r>
              <a:rPr lang="en-US" dirty="0" smtClean="0"/>
              <a:t>AWS</a:t>
            </a:r>
            <a:endParaRPr lang="en-US" dirty="0"/>
          </a:p>
        </p:txBody>
      </p:sp>
      <p:sp>
        <p:nvSpPr>
          <p:cNvPr id="3" name="Content Placeholder 2"/>
          <p:cNvSpPr>
            <a:spLocks noGrp="1"/>
          </p:cNvSpPr>
          <p:nvPr>
            <p:ph sz="half" idx="2"/>
          </p:nvPr>
        </p:nvSpPr>
        <p:spPr/>
        <p:txBody>
          <a:bodyPr/>
          <a:lstStyle/>
          <a:p>
            <a:r>
              <a:rPr lang="en-US" dirty="0" smtClean="0"/>
              <a:t>Active directory just released</a:t>
            </a:r>
            <a:endParaRPr lang="en-US" dirty="0"/>
          </a:p>
        </p:txBody>
      </p:sp>
      <p:sp>
        <p:nvSpPr>
          <p:cNvPr id="9" name="Text Placeholder 8"/>
          <p:cNvSpPr>
            <a:spLocks noGrp="1"/>
          </p:cNvSpPr>
          <p:nvPr>
            <p:ph type="body" sz="quarter" idx="3"/>
          </p:nvPr>
        </p:nvSpPr>
        <p:spPr/>
        <p:txBody>
          <a:bodyPr/>
          <a:lstStyle/>
          <a:p>
            <a:r>
              <a:rPr lang="en-US" dirty="0" smtClean="0"/>
              <a:t>Azure</a:t>
            </a:r>
            <a:endParaRPr lang="en-US" dirty="0"/>
          </a:p>
        </p:txBody>
      </p:sp>
      <p:sp>
        <p:nvSpPr>
          <p:cNvPr id="4" name="Content Placeholder 3"/>
          <p:cNvSpPr>
            <a:spLocks noGrp="1"/>
          </p:cNvSpPr>
          <p:nvPr>
            <p:ph sz="quarter" idx="4"/>
          </p:nvPr>
        </p:nvSpPr>
        <p:spPr/>
        <p:txBody>
          <a:bodyPr>
            <a:normAutofit/>
          </a:bodyPr>
          <a:lstStyle/>
          <a:p>
            <a:r>
              <a:rPr lang="en-US" dirty="0" smtClean="0"/>
              <a:t>Azure pack</a:t>
            </a:r>
          </a:p>
          <a:p>
            <a:r>
              <a:rPr lang="en-US" dirty="0" smtClean="0"/>
              <a:t>Site to site connection</a:t>
            </a:r>
          </a:p>
          <a:p>
            <a:pPr lvl="1"/>
            <a:r>
              <a:rPr lang="en-US" dirty="0" smtClean="0"/>
              <a:t>Local to cloud connection</a:t>
            </a:r>
          </a:p>
          <a:p>
            <a:r>
              <a:rPr lang="en-US" dirty="0" smtClean="0"/>
              <a:t>Web based provisioning</a:t>
            </a:r>
          </a:p>
          <a:p>
            <a:r>
              <a:rPr lang="en-US" dirty="0" smtClean="0"/>
              <a:t>Scale up/scale out story</a:t>
            </a:r>
          </a:p>
          <a:p>
            <a:r>
              <a:rPr lang="en-US" dirty="0" smtClean="0"/>
              <a:t>Local usage accounting</a:t>
            </a:r>
          </a:p>
          <a:p>
            <a:r>
              <a:rPr lang="en-US" dirty="0" smtClean="0"/>
              <a:t>Linked active directories</a:t>
            </a:r>
            <a:endParaRPr lang="en-US" dirty="0"/>
          </a:p>
        </p:txBody>
      </p:sp>
      <p:pic>
        <p:nvPicPr>
          <p:cNvPr id="12" name="Picture 11"/>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318221" y="63500"/>
            <a:ext cx="2074333" cy="1555750"/>
          </a:xfrm>
          <a:prstGeom prst="rect">
            <a:avLst/>
          </a:prstGeom>
        </p:spPr>
      </p:pic>
    </p:spTree>
    <p:extLst>
      <p:ext uri="{BB962C8B-B14F-4D97-AF65-F5344CB8AC3E}">
        <p14:creationId xmlns:p14="http://schemas.microsoft.com/office/powerpoint/2010/main" val="138087307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On-prem Infrastructure</a:t>
            </a:r>
            <a:endParaRPr lang="en-US" dirty="0"/>
          </a:p>
        </p:txBody>
      </p:sp>
      <p:sp>
        <p:nvSpPr>
          <p:cNvPr id="8" name="Text Placeholder 7"/>
          <p:cNvSpPr>
            <a:spLocks noGrp="1"/>
          </p:cNvSpPr>
          <p:nvPr>
            <p:ph type="body" idx="1"/>
          </p:nvPr>
        </p:nvSpPr>
        <p:spPr/>
        <p:txBody>
          <a:bodyPr/>
          <a:lstStyle/>
          <a:p>
            <a:r>
              <a:rPr lang="en-US" dirty="0" smtClean="0"/>
              <a:t>AWS</a:t>
            </a:r>
            <a:endParaRPr lang="en-US" dirty="0"/>
          </a:p>
        </p:txBody>
      </p:sp>
      <p:sp>
        <p:nvSpPr>
          <p:cNvPr id="3" name="Content Placeholder 2"/>
          <p:cNvSpPr>
            <a:spLocks noGrp="1"/>
          </p:cNvSpPr>
          <p:nvPr>
            <p:ph sz="half" idx="2"/>
          </p:nvPr>
        </p:nvSpPr>
        <p:spPr/>
        <p:txBody>
          <a:bodyPr/>
          <a:lstStyle/>
          <a:p>
            <a:pPr marL="0" indent="0">
              <a:buNone/>
            </a:pPr>
            <a:endParaRPr lang="en-US" dirty="0"/>
          </a:p>
        </p:txBody>
      </p:sp>
      <p:sp>
        <p:nvSpPr>
          <p:cNvPr id="9" name="Text Placeholder 8"/>
          <p:cNvSpPr>
            <a:spLocks noGrp="1"/>
          </p:cNvSpPr>
          <p:nvPr>
            <p:ph type="body" sz="quarter" idx="3"/>
          </p:nvPr>
        </p:nvSpPr>
        <p:spPr/>
        <p:txBody>
          <a:bodyPr/>
          <a:lstStyle/>
          <a:p>
            <a:r>
              <a:rPr lang="en-US" dirty="0" smtClean="0"/>
              <a:t>Azure</a:t>
            </a:r>
            <a:endParaRPr lang="en-US" dirty="0"/>
          </a:p>
        </p:txBody>
      </p:sp>
      <p:sp>
        <p:nvSpPr>
          <p:cNvPr id="4" name="Content Placeholder 3"/>
          <p:cNvSpPr>
            <a:spLocks noGrp="1"/>
          </p:cNvSpPr>
          <p:nvPr>
            <p:ph sz="quarter" idx="4"/>
          </p:nvPr>
        </p:nvSpPr>
        <p:spPr/>
        <p:txBody>
          <a:bodyPr>
            <a:normAutofit lnSpcReduction="10000"/>
          </a:bodyPr>
          <a:lstStyle/>
          <a:p>
            <a:r>
              <a:rPr lang="en-US" dirty="0" smtClean="0"/>
              <a:t>Site to site </a:t>
            </a:r>
            <a:r>
              <a:rPr lang="en-US" dirty="0" smtClean="0"/>
              <a:t>recovery</a:t>
            </a:r>
          </a:p>
          <a:p>
            <a:pPr lvl="1"/>
            <a:r>
              <a:rPr lang="en-US" dirty="0" smtClean="0"/>
              <a:t>Replicate local Hyper-V to the cloud</a:t>
            </a:r>
          </a:p>
          <a:p>
            <a:pPr lvl="1"/>
            <a:r>
              <a:rPr lang="en-US" dirty="0" smtClean="0"/>
              <a:t>Recover </a:t>
            </a:r>
            <a:r>
              <a:rPr lang="en-US" dirty="0" smtClean="0"/>
              <a:t>local from cloud</a:t>
            </a:r>
          </a:p>
          <a:p>
            <a:r>
              <a:rPr lang="en-US" dirty="0" smtClean="0"/>
              <a:t>Remote Apps </a:t>
            </a:r>
          </a:p>
          <a:p>
            <a:pPr lvl="1"/>
            <a:r>
              <a:rPr lang="en-US" dirty="0" smtClean="0"/>
              <a:t>office in cloud for mobile devices</a:t>
            </a:r>
          </a:p>
          <a:p>
            <a:r>
              <a:rPr lang="en-US" dirty="0" smtClean="0"/>
              <a:t>Azure in a box!</a:t>
            </a:r>
          </a:p>
          <a:p>
            <a:r>
              <a:rPr lang="en-US" dirty="0" smtClean="0"/>
              <a:t>Dell hardware</a:t>
            </a:r>
          </a:p>
          <a:p>
            <a:r>
              <a:rPr lang="en-US" dirty="0" smtClean="0"/>
              <a:t>Azure platform</a:t>
            </a:r>
            <a:endParaRPr lang="en-US" dirty="0"/>
          </a:p>
        </p:txBody>
      </p:sp>
      <p:pic>
        <p:nvPicPr>
          <p:cNvPr id="12" name="Picture 11"/>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318221" y="63500"/>
            <a:ext cx="2074333" cy="1555750"/>
          </a:xfrm>
          <a:prstGeom prst="rect">
            <a:avLst/>
          </a:prstGeom>
        </p:spPr>
      </p:pic>
    </p:spTree>
    <p:extLst>
      <p:ext uri="{BB962C8B-B14F-4D97-AF65-F5344CB8AC3E}">
        <p14:creationId xmlns:p14="http://schemas.microsoft.com/office/powerpoint/2010/main" val="244005848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Locations</a:t>
            </a:r>
            <a:endParaRPr lang="en-US" dirty="0"/>
          </a:p>
        </p:txBody>
      </p:sp>
      <p:sp>
        <p:nvSpPr>
          <p:cNvPr id="3" name="Text Placeholder 2"/>
          <p:cNvSpPr>
            <a:spLocks noGrp="1"/>
          </p:cNvSpPr>
          <p:nvPr>
            <p:ph type="body" idx="1"/>
          </p:nvPr>
        </p:nvSpPr>
        <p:spPr/>
        <p:txBody>
          <a:bodyPr/>
          <a:lstStyle/>
          <a:p>
            <a:r>
              <a:rPr lang="en-US" dirty="0" smtClean="0"/>
              <a:t>AWS</a:t>
            </a:r>
            <a:endParaRPr lang="en-US" dirty="0"/>
          </a:p>
        </p:txBody>
      </p:sp>
      <p:sp>
        <p:nvSpPr>
          <p:cNvPr id="4" name="Content Placeholder 3"/>
          <p:cNvSpPr>
            <a:spLocks noGrp="1"/>
          </p:cNvSpPr>
          <p:nvPr>
            <p:ph sz="half" idx="2"/>
          </p:nvPr>
        </p:nvSpPr>
        <p:spPr/>
        <p:txBody>
          <a:bodyPr>
            <a:normAutofit fontScale="92500" lnSpcReduction="20000"/>
          </a:bodyPr>
          <a:lstStyle/>
          <a:p>
            <a:r>
              <a:rPr lang="en-US" dirty="0" smtClean="0"/>
              <a:t>N. Virginia</a:t>
            </a:r>
          </a:p>
          <a:p>
            <a:r>
              <a:rPr lang="en-US" dirty="0" smtClean="0"/>
              <a:t>Oregon</a:t>
            </a:r>
          </a:p>
          <a:p>
            <a:r>
              <a:rPr lang="en-US" dirty="0" smtClean="0"/>
              <a:t>N. California</a:t>
            </a:r>
          </a:p>
          <a:p>
            <a:r>
              <a:rPr lang="en-US" dirty="0" smtClean="0"/>
              <a:t>Ireland</a:t>
            </a:r>
          </a:p>
          <a:p>
            <a:r>
              <a:rPr lang="en-US" dirty="0" smtClean="0"/>
              <a:t>Singapore</a:t>
            </a:r>
          </a:p>
          <a:p>
            <a:r>
              <a:rPr lang="en-US" dirty="0" smtClean="0"/>
              <a:t>Tokyo</a:t>
            </a:r>
          </a:p>
          <a:p>
            <a:r>
              <a:rPr lang="en-US" dirty="0" smtClean="0"/>
              <a:t>Sydney</a:t>
            </a:r>
          </a:p>
          <a:p>
            <a:r>
              <a:rPr lang="en-US" dirty="0" smtClean="0"/>
              <a:t>S</a:t>
            </a:r>
            <a:r>
              <a:rPr lang="en-US" dirty="0"/>
              <a:t>ã</a:t>
            </a:r>
            <a:r>
              <a:rPr lang="en-US" dirty="0" smtClean="0"/>
              <a:t>o Palo</a:t>
            </a:r>
          </a:p>
          <a:p>
            <a:r>
              <a:rPr lang="en-US" dirty="0" err="1" smtClean="0"/>
              <a:t>GovCloud</a:t>
            </a:r>
            <a:endParaRPr lang="en-US" dirty="0"/>
          </a:p>
        </p:txBody>
      </p:sp>
      <p:sp>
        <p:nvSpPr>
          <p:cNvPr id="5" name="Text Placeholder 4"/>
          <p:cNvSpPr>
            <a:spLocks noGrp="1"/>
          </p:cNvSpPr>
          <p:nvPr>
            <p:ph type="body" sz="quarter" idx="3"/>
          </p:nvPr>
        </p:nvSpPr>
        <p:spPr/>
        <p:txBody>
          <a:bodyPr/>
          <a:lstStyle/>
          <a:p>
            <a:r>
              <a:rPr lang="en-US" dirty="0" smtClean="0"/>
              <a:t>Azure</a:t>
            </a:r>
            <a:endParaRPr lang="en-US" dirty="0"/>
          </a:p>
        </p:txBody>
      </p:sp>
      <p:sp>
        <p:nvSpPr>
          <p:cNvPr id="6" name="Content Placeholder 5"/>
          <p:cNvSpPr>
            <a:spLocks noGrp="1"/>
          </p:cNvSpPr>
          <p:nvPr>
            <p:ph sz="quarter" idx="4"/>
          </p:nvPr>
        </p:nvSpPr>
        <p:spPr/>
        <p:txBody>
          <a:bodyPr>
            <a:normAutofit fontScale="92500" lnSpcReduction="10000"/>
          </a:bodyPr>
          <a:lstStyle/>
          <a:p>
            <a:r>
              <a:rPr lang="en-US" dirty="0" smtClean="0"/>
              <a:t>N. Central US</a:t>
            </a:r>
          </a:p>
          <a:p>
            <a:r>
              <a:rPr lang="en-US" dirty="0" smtClean="0"/>
              <a:t>S. Central US</a:t>
            </a:r>
          </a:p>
          <a:p>
            <a:r>
              <a:rPr lang="en-US" dirty="0" smtClean="0"/>
              <a:t>W. US</a:t>
            </a:r>
          </a:p>
          <a:p>
            <a:r>
              <a:rPr lang="en-US" dirty="0" smtClean="0"/>
              <a:t>E. US</a:t>
            </a:r>
          </a:p>
          <a:p>
            <a:r>
              <a:rPr lang="en-US" dirty="0" smtClean="0"/>
              <a:t>N. Europe</a:t>
            </a:r>
          </a:p>
          <a:p>
            <a:r>
              <a:rPr lang="en-US" dirty="0" smtClean="0"/>
              <a:t>W. Europe</a:t>
            </a:r>
          </a:p>
          <a:p>
            <a:r>
              <a:rPr lang="en-US" dirty="0" smtClean="0"/>
              <a:t>E. Asia</a:t>
            </a:r>
          </a:p>
          <a:p>
            <a:r>
              <a:rPr lang="en-US" dirty="0" smtClean="0"/>
              <a:t>SE. Asia</a:t>
            </a:r>
            <a:endParaRPr lang="en-US" dirty="0"/>
          </a:p>
        </p:txBody>
      </p:sp>
      <p:pic>
        <p:nvPicPr>
          <p:cNvPr id="11" name="Picture 10"/>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318221" y="63500"/>
            <a:ext cx="2074333" cy="1555750"/>
          </a:xfrm>
          <a:prstGeom prst="rect">
            <a:avLst/>
          </a:prstGeom>
        </p:spPr>
      </p:pic>
    </p:spTree>
    <p:extLst>
      <p:ext uri="{BB962C8B-B14F-4D97-AF65-F5344CB8AC3E}">
        <p14:creationId xmlns:p14="http://schemas.microsoft.com/office/powerpoint/2010/main" val="190747424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Locations</a:t>
            </a:r>
            <a:endParaRPr lang="en-US" dirty="0"/>
          </a:p>
        </p:txBody>
      </p:sp>
      <p:sp>
        <p:nvSpPr>
          <p:cNvPr id="3" name="Text Placeholder 2"/>
          <p:cNvSpPr>
            <a:spLocks noGrp="1"/>
          </p:cNvSpPr>
          <p:nvPr>
            <p:ph type="body" idx="1"/>
          </p:nvPr>
        </p:nvSpPr>
        <p:spPr/>
        <p:txBody>
          <a:bodyPr/>
          <a:lstStyle/>
          <a:p>
            <a:r>
              <a:rPr lang="en-US" dirty="0" smtClean="0"/>
              <a:t>AWS</a:t>
            </a:r>
            <a:endParaRPr lang="en-US" dirty="0"/>
          </a:p>
        </p:txBody>
      </p:sp>
      <p:sp>
        <p:nvSpPr>
          <p:cNvPr id="4" name="Content Placeholder 3"/>
          <p:cNvSpPr>
            <a:spLocks noGrp="1"/>
          </p:cNvSpPr>
          <p:nvPr>
            <p:ph sz="half" idx="2"/>
          </p:nvPr>
        </p:nvSpPr>
        <p:spPr/>
        <p:txBody>
          <a:bodyPr>
            <a:normAutofit/>
          </a:bodyPr>
          <a:lstStyle/>
          <a:p>
            <a:r>
              <a:rPr lang="en-US" dirty="0" smtClean="0"/>
              <a:t>Regions</a:t>
            </a:r>
          </a:p>
          <a:p>
            <a:r>
              <a:rPr lang="en-US" dirty="0" smtClean="0"/>
              <a:t>Zones</a:t>
            </a:r>
            <a:endParaRPr lang="en-US" dirty="0"/>
          </a:p>
        </p:txBody>
      </p:sp>
      <p:sp>
        <p:nvSpPr>
          <p:cNvPr id="5" name="Text Placeholder 4"/>
          <p:cNvSpPr>
            <a:spLocks noGrp="1"/>
          </p:cNvSpPr>
          <p:nvPr>
            <p:ph type="body" sz="quarter" idx="3"/>
          </p:nvPr>
        </p:nvSpPr>
        <p:spPr/>
        <p:txBody>
          <a:bodyPr/>
          <a:lstStyle/>
          <a:p>
            <a:r>
              <a:rPr lang="en-US" dirty="0" smtClean="0"/>
              <a:t>Azure</a:t>
            </a:r>
            <a:endParaRPr lang="en-US" dirty="0"/>
          </a:p>
        </p:txBody>
      </p:sp>
      <p:sp>
        <p:nvSpPr>
          <p:cNvPr id="6" name="Content Placeholder 5"/>
          <p:cNvSpPr>
            <a:spLocks noGrp="1"/>
          </p:cNvSpPr>
          <p:nvPr>
            <p:ph sz="quarter" idx="4"/>
          </p:nvPr>
        </p:nvSpPr>
        <p:spPr/>
        <p:txBody>
          <a:bodyPr>
            <a:normAutofit/>
          </a:bodyPr>
          <a:lstStyle/>
          <a:p>
            <a:r>
              <a:rPr lang="en-US" dirty="0" smtClean="0"/>
              <a:t>Regions</a:t>
            </a:r>
          </a:p>
          <a:p>
            <a:r>
              <a:rPr lang="en-US" dirty="0" smtClean="0"/>
              <a:t>Availability Sets</a:t>
            </a:r>
          </a:p>
          <a:p>
            <a:pPr lvl="1"/>
            <a:r>
              <a:rPr lang="en-US" dirty="0" smtClean="0"/>
              <a:t>Update Domain</a:t>
            </a:r>
          </a:p>
          <a:p>
            <a:pPr lvl="1"/>
            <a:r>
              <a:rPr lang="en-US" dirty="0" smtClean="0"/>
              <a:t>Fault Domain</a:t>
            </a:r>
            <a:endParaRPr lang="en-US" dirty="0"/>
          </a:p>
        </p:txBody>
      </p:sp>
      <p:pic>
        <p:nvPicPr>
          <p:cNvPr id="11" name="Picture 10"/>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318221" y="63500"/>
            <a:ext cx="2074333" cy="1555750"/>
          </a:xfrm>
          <a:prstGeom prst="rect">
            <a:avLst/>
          </a:prstGeom>
        </p:spPr>
      </p:pic>
    </p:spTree>
    <p:extLst>
      <p:ext uri="{BB962C8B-B14F-4D97-AF65-F5344CB8AC3E}">
        <p14:creationId xmlns:p14="http://schemas.microsoft.com/office/powerpoint/2010/main" val="412997874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Email</a:t>
            </a:r>
            <a:endParaRPr lang="en-US" dirty="0"/>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3232383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Email</a:t>
            </a:r>
            <a:endParaRPr lang="en-US" dirty="0"/>
          </a:p>
        </p:txBody>
      </p:sp>
      <p:sp>
        <p:nvSpPr>
          <p:cNvPr id="10" name="Text Placeholder 9"/>
          <p:cNvSpPr>
            <a:spLocks noGrp="1"/>
          </p:cNvSpPr>
          <p:nvPr>
            <p:ph type="body" idx="1"/>
          </p:nvPr>
        </p:nvSpPr>
        <p:spPr/>
        <p:txBody>
          <a:bodyPr/>
          <a:lstStyle/>
          <a:p>
            <a:r>
              <a:rPr lang="en-US" dirty="0" smtClean="0"/>
              <a:t>AWS</a:t>
            </a:r>
            <a:endParaRPr lang="en-US" dirty="0"/>
          </a:p>
        </p:txBody>
      </p:sp>
      <p:sp>
        <p:nvSpPr>
          <p:cNvPr id="11" name="Content Placeholder 10"/>
          <p:cNvSpPr>
            <a:spLocks noGrp="1"/>
          </p:cNvSpPr>
          <p:nvPr>
            <p:ph sz="half" idx="2"/>
          </p:nvPr>
        </p:nvSpPr>
        <p:spPr/>
        <p:txBody>
          <a:bodyPr/>
          <a:lstStyle/>
          <a:p>
            <a:r>
              <a:rPr lang="en-US" dirty="0" smtClean="0"/>
              <a:t>Simple Email Service</a:t>
            </a:r>
          </a:p>
          <a:p>
            <a:pPr lvl="1"/>
            <a:r>
              <a:rPr lang="en-US" dirty="0"/>
              <a:t>O</a:t>
            </a:r>
            <a:r>
              <a:rPr lang="en-US" dirty="0" smtClean="0"/>
              <a:t>utbound only</a:t>
            </a:r>
          </a:p>
          <a:p>
            <a:pPr lvl="1"/>
            <a:r>
              <a:rPr lang="en-US" dirty="0" smtClean="0"/>
              <a:t>Free: 62k emails</a:t>
            </a:r>
          </a:p>
          <a:p>
            <a:pPr lvl="1"/>
            <a:r>
              <a:rPr lang="en-US" dirty="0" smtClean="0"/>
              <a:t>Great if send only</a:t>
            </a:r>
          </a:p>
          <a:p>
            <a:pPr lvl="1"/>
            <a:r>
              <a:rPr lang="en-US" dirty="0" smtClean="0"/>
              <a:t>Integrates with other services</a:t>
            </a:r>
          </a:p>
          <a:p>
            <a:pPr lvl="1"/>
            <a:endParaRPr lang="en-US" dirty="0" smtClean="0"/>
          </a:p>
          <a:p>
            <a:r>
              <a:rPr lang="en-US" dirty="0" err="1" smtClean="0"/>
              <a:t>SendGrid</a:t>
            </a:r>
            <a:r>
              <a:rPr lang="en-US" dirty="0" smtClean="0"/>
              <a:t> could be used here too</a:t>
            </a:r>
            <a:endParaRPr lang="en-US" dirty="0"/>
          </a:p>
        </p:txBody>
      </p:sp>
      <p:sp>
        <p:nvSpPr>
          <p:cNvPr id="12" name="Text Placeholder 11"/>
          <p:cNvSpPr>
            <a:spLocks noGrp="1"/>
          </p:cNvSpPr>
          <p:nvPr>
            <p:ph type="body" sz="quarter" idx="3"/>
          </p:nvPr>
        </p:nvSpPr>
        <p:spPr/>
        <p:txBody>
          <a:bodyPr/>
          <a:lstStyle/>
          <a:p>
            <a:r>
              <a:rPr lang="en-US" dirty="0" smtClean="0"/>
              <a:t>Azure</a:t>
            </a:r>
            <a:endParaRPr lang="en-US" dirty="0"/>
          </a:p>
        </p:txBody>
      </p:sp>
      <p:sp>
        <p:nvSpPr>
          <p:cNvPr id="13" name="Content Placeholder 12"/>
          <p:cNvSpPr>
            <a:spLocks noGrp="1"/>
          </p:cNvSpPr>
          <p:nvPr>
            <p:ph sz="quarter" idx="4"/>
          </p:nvPr>
        </p:nvSpPr>
        <p:spPr/>
        <p:txBody>
          <a:bodyPr/>
          <a:lstStyle/>
          <a:p>
            <a:r>
              <a:rPr lang="en-US" dirty="0" err="1" smtClean="0"/>
              <a:t>SendGrid</a:t>
            </a:r>
            <a:endParaRPr lang="en-US" dirty="0"/>
          </a:p>
          <a:p>
            <a:pPr lvl="1"/>
            <a:r>
              <a:rPr lang="en-US" dirty="0" smtClean="0"/>
              <a:t>Free: 25k emails</a:t>
            </a:r>
          </a:p>
          <a:p>
            <a:pPr lvl="1"/>
            <a:r>
              <a:rPr lang="en-US" dirty="0" smtClean="0"/>
              <a:t>Inbound </a:t>
            </a:r>
          </a:p>
          <a:p>
            <a:pPr lvl="1"/>
            <a:r>
              <a:rPr lang="en-US" dirty="0" smtClean="0"/>
              <a:t>Outbound</a:t>
            </a:r>
          </a:p>
          <a:p>
            <a:pPr lvl="1"/>
            <a:r>
              <a:rPr lang="en-US" dirty="0" smtClean="0"/>
              <a:t>Great for marketing efforts</a:t>
            </a:r>
          </a:p>
          <a:p>
            <a:pPr lvl="1"/>
            <a:r>
              <a:rPr lang="en-US" dirty="0" smtClean="0"/>
              <a:t>More feature rich</a:t>
            </a:r>
            <a:endParaRPr lang="en-US" dirty="0"/>
          </a:p>
        </p:txBody>
      </p:sp>
      <p:pic>
        <p:nvPicPr>
          <p:cNvPr id="2" name="Picture 1"/>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661650" y="-127000"/>
            <a:ext cx="1657350" cy="1657350"/>
          </a:xfrm>
          <a:prstGeom prst="rect">
            <a:avLst/>
          </a:prstGeom>
        </p:spPr>
      </p:pic>
    </p:spTree>
    <p:extLst>
      <p:ext uri="{BB962C8B-B14F-4D97-AF65-F5344CB8AC3E}">
        <p14:creationId xmlns:p14="http://schemas.microsoft.com/office/powerpoint/2010/main" val="34233601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Email</a:t>
            </a:r>
            <a:endParaRPr lang="en-US" dirty="0"/>
          </a:p>
        </p:txBody>
      </p:sp>
      <p:sp>
        <p:nvSpPr>
          <p:cNvPr id="7" name="Content Placeholder 6"/>
          <p:cNvSpPr>
            <a:spLocks noGrp="1"/>
          </p:cNvSpPr>
          <p:nvPr>
            <p:ph idx="1"/>
          </p:nvPr>
        </p:nvSpPr>
        <p:spPr/>
        <p:txBody>
          <a:bodyPr/>
          <a:lstStyle/>
          <a:p>
            <a:r>
              <a:rPr lang="en-US" dirty="0" smtClean="0"/>
              <a:t>Neither has a good “manage my business email” </a:t>
            </a:r>
            <a:br>
              <a:rPr lang="en-US" dirty="0" smtClean="0"/>
            </a:br>
            <a:r>
              <a:rPr lang="en-US" dirty="0" smtClean="0"/>
              <a:t>in the cloud story</a:t>
            </a:r>
          </a:p>
          <a:p>
            <a:r>
              <a:rPr lang="en-US" dirty="0" smtClean="0"/>
              <a:t>You can set up an SMTP/POP3/IMAP in both easily</a:t>
            </a:r>
            <a:br>
              <a:rPr lang="en-US" dirty="0" smtClean="0"/>
            </a:br>
            <a:endParaRPr lang="en-US" dirty="0" smtClean="0"/>
          </a:p>
          <a:p>
            <a:r>
              <a:rPr lang="en-US" dirty="0" smtClean="0"/>
              <a:t>But wait - Microsoft Office 365</a:t>
            </a:r>
          </a:p>
          <a:p>
            <a:pPr lvl="1"/>
            <a:r>
              <a:rPr lang="en-US" dirty="0" smtClean="0"/>
              <a:t>STMP/POP3/IMAP</a:t>
            </a:r>
          </a:p>
          <a:p>
            <a:pPr lvl="1"/>
            <a:r>
              <a:rPr lang="en-US" dirty="0" smtClean="0"/>
              <a:t>Awesome integration with Office</a:t>
            </a:r>
          </a:p>
        </p:txBody>
      </p:sp>
      <p:pic>
        <p:nvPicPr>
          <p:cNvPr id="6" name="Picture 5"/>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661650" y="-127000"/>
            <a:ext cx="1657350" cy="1657350"/>
          </a:xfrm>
          <a:prstGeom prst="rect">
            <a:avLst/>
          </a:prstGeom>
        </p:spPr>
      </p:pic>
    </p:spTree>
    <p:extLst>
      <p:ext uri="{BB962C8B-B14F-4D97-AF65-F5344CB8AC3E}">
        <p14:creationId xmlns:p14="http://schemas.microsoft.com/office/powerpoint/2010/main" val="9911004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Security</a:t>
            </a:r>
            <a:endParaRPr lang="en-US" dirty="0"/>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206393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Security</a:t>
            </a:r>
            <a:endParaRPr lang="en-US" dirty="0"/>
          </a:p>
        </p:txBody>
      </p:sp>
      <p:sp>
        <p:nvSpPr>
          <p:cNvPr id="5" name="Text Placeholder 4"/>
          <p:cNvSpPr>
            <a:spLocks noGrp="1"/>
          </p:cNvSpPr>
          <p:nvPr>
            <p:ph type="body" idx="1"/>
          </p:nvPr>
        </p:nvSpPr>
        <p:spPr/>
        <p:txBody>
          <a:bodyPr/>
          <a:lstStyle/>
          <a:p>
            <a:r>
              <a:rPr lang="en-US" dirty="0" smtClean="0"/>
              <a:t>AWS</a:t>
            </a:r>
            <a:endParaRPr lang="en-US" dirty="0"/>
          </a:p>
        </p:txBody>
      </p:sp>
      <p:sp>
        <p:nvSpPr>
          <p:cNvPr id="6" name="Content Placeholder 5"/>
          <p:cNvSpPr>
            <a:spLocks noGrp="1"/>
          </p:cNvSpPr>
          <p:nvPr>
            <p:ph sz="half" idx="2"/>
          </p:nvPr>
        </p:nvSpPr>
        <p:spPr/>
        <p:txBody>
          <a:bodyPr/>
          <a:lstStyle/>
          <a:p>
            <a:r>
              <a:rPr lang="en-US" dirty="0" smtClean="0"/>
              <a:t>ISO 27001</a:t>
            </a:r>
          </a:p>
          <a:p>
            <a:r>
              <a:rPr lang="en-US" dirty="0" smtClean="0"/>
              <a:t>PCI DSS</a:t>
            </a:r>
          </a:p>
          <a:p>
            <a:r>
              <a:rPr lang="en-US" dirty="0" smtClean="0"/>
              <a:t>DIACAP Level 2</a:t>
            </a:r>
          </a:p>
          <a:p>
            <a:r>
              <a:rPr lang="en-US" dirty="0" smtClean="0"/>
              <a:t>FISMA</a:t>
            </a:r>
          </a:p>
          <a:p>
            <a:r>
              <a:rPr lang="en-US" dirty="0" err="1" smtClean="0"/>
              <a:t>FedRAMP</a:t>
            </a:r>
            <a:endParaRPr lang="en-US" dirty="0" smtClean="0"/>
          </a:p>
          <a:p>
            <a:r>
              <a:rPr lang="en-US" dirty="0" smtClean="0"/>
              <a:t>Government Cloud</a:t>
            </a:r>
            <a:endParaRPr lang="en-US" dirty="0"/>
          </a:p>
        </p:txBody>
      </p:sp>
      <p:sp>
        <p:nvSpPr>
          <p:cNvPr id="7" name="Text Placeholder 6"/>
          <p:cNvSpPr>
            <a:spLocks noGrp="1"/>
          </p:cNvSpPr>
          <p:nvPr>
            <p:ph type="body" sz="quarter" idx="3"/>
          </p:nvPr>
        </p:nvSpPr>
        <p:spPr/>
        <p:txBody>
          <a:bodyPr/>
          <a:lstStyle/>
          <a:p>
            <a:r>
              <a:rPr lang="en-US" dirty="0" smtClean="0"/>
              <a:t>Azure</a:t>
            </a:r>
            <a:endParaRPr lang="en-US" dirty="0"/>
          </a:p>
        </p:txBody>
      </p:sp>
      <p:sp>
        <p:nvSpPr>
          <p:cNvPr id="8" name="Content Placeholder 7"/>
          <p:cNvSpPr>
            <a:spLocks noGrp="1"/>
          </p:cNvSpPr>
          <p:nvPr>
            <p:ph sz="quarter" idx="4"/>
          </p:nvPr>
        </p:nvSpPr>
        <p:spPr/>
        <p:txBody>
          <a:bodyPr>
            <a:normAutofit fontScale="92500" lnSpcReduction="10000"/>
          </a:bodyPr>
          <a:lstStyle/>
          <a:p>
            <a:r>
              <a:rPr lang="en-US" dirty="0" smtClean="0"/>
              <a:t>ISO 27001</a:t>
            </a:r>
          </a:p>
          <a:p>
            <a:r>
              <a:rPr lang="en-US" dirty="0" smtClean="0"/>
              <a:t>PCI DSS</a:t>
            </a:r>
          </a:p>
          <a:p>
            <a:r>
              <a:rPr lang="en-US" dirty="0" smtClean="0"/>
              <a:t>HIPPA</a:t>
            </a:r>
          </a:p>
          <a:p>
            <a:r>
              <a:rPr lang="en-US" dirty="0" smtClean="0"/>
              <a:t>SSAE 16</a:t>
            </a:r>
          </a:p>
          <a:p>
            <a:r>
              <a:rPr lang="en-US" dirty="0" smtClean="0"/>
              <a:t>Cloud Security Alliance</a:t>
            </a:r>
          </a:p>
          <a:p>
            <a:r>
              <a:rPr lang="en-US" dirty="0" err="1" smtClean="0"/>
              <a:t>FedRAMP</a:t>
            </a:r>
            <a:endParaRPr lang="en-US" dirty="0" smtClean="0"/>
          </a:p>
          <a:p>
            <a:r>
              <a:rPr lang="en-US" dirty="0" smtClean="0"/>
              <a:t>CJIS</a:t>
            </a:r>
          </a:p>
          <a:p>
            <a:r>
              <a:rPr lang="en-US" dirty="0" smtClean="0"/>
              <a:t>Azure Government (preview)</a:t>
            </a:r>
          </a:p>
        </p:txBody>
      </p:sp>
      <p:pic>
        <p:nvPicPr>
          <p:cNvPr id="2" name="Picture 1"/>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167312" y="63500"/>
            <a:ext cx="950076" cy="1354988"/>
          </a:xfrm>
          <a:prstGeom prst="rect">
            <a:avLst/>
          </a:prstGeom>
        </p:spPr>
      </p:pic>
    </p:spTree>
    <p:extLst>
      <p:ext uri="{BB962C8B-B14F-4D97-AF65-F5344CB8AC3E}">
        <p14:creationId xmlns:p14="http://schemas.microsoft.com/office/powerpoint/2010/main" val="3700866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082" name="Picture 10" descr="http://www.lampsplus.com/images/lampsplus-300x3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5208" y="1971299"/>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http://i2.cdn.turner.com/dr/pga/sites/default/files/articles/Callway_Golf_Logo-640x36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3840" y="2522046"/>
            <a:ext cx="2678539" cy="1506679"/>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https://gigaompaidcontent.files.wordpress.com/2012/02/fox-interactive-media-logo-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11084" y="2961072"/>
            <a:ext cx="2423664" cy="1587500"/>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http://abcnewsradioonline.com/storage/news-images/052312_AmericanIdolLogoFox.jpg?__SQUARESPACE_CACHEVERSION=137474240996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00677" y="4784725"/>
            <a:ext cx="2477711" cy="1392238"/>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http://images.vcpost.com/data/images/full/10771/lightsail-education.jpg?w=59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8017" y="3909606"/>
            <a:ext cx="2038687" cy="1521408"/>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http://www.boulderlogic.com/wp-content/themes/boulderlogic2/images/logo-rackspac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34293" y="4330808"/>
            <a:ext cx="1666875" cy="409575"/>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http://www.baileybanksandbiddle.com/og-content/themes/baileybanksandbiddle.com/images/logo.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88530" y="4085018"/>
            <a:ext cx="3143250" cy="762000"/>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Globalscap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25846" y="5417243"/>
            <a:ext cx="3133725" cy="647700"/>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descr="http://upload.wikimedia.org/wikipedia/commons/thumb/c/c8/2_Ranger_Battalion_Shoulder_Sleeve_Insignia.svg/700px-2_Ranger_Battalion_Shoulder_Sleeve_Insignia.svg.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80964" y="5058808"/>
            <a:ext cx="2058308" cy="1055618"/>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descr="http://www.clear-measure.com/wp-content/uploads/2014/04/ClearMeasure-white-background-full-logo.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2594" y="547514"/>
            <a:ext cx="6992945" cy="17455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724991" y="1203289"/>
            <a:ext cx="4314608" cy="707886"/>
          </a:xfrm>
          <a:prstGeom prst="rect">
            <a:avLst/>
          </a:prstGeom>
          <a:noFill/>
        </p:spPr>
        <p:txBody>
          <a:bodyPr wrap="square" rtlCol="0">
            <a:spAutoFit/>
          </a:bodyPr>
          <a:lstStyle/>
          <a:p>
            <a:r>
              <a:rPr lang="en-US" sz="4000" b="1" dirty="0" smtClean="0">
                <a:solidFill>
                  <a:srgbClr val="C00000"/>
                </a:solidFill>
                <a:sym typeface="Wingdings" panose="05000000000000000000" pitchFamily="2" charset="2"/>
              </a:rPr>
              <a:t> We are hiring!!!</a:t>
            </a:r>
            <a:endParaRPr lang="en-US" sz="4000" b="1" dirty="0">
              <a:solidFill>
                <a:srgbClr val="C00000"/>
              </a:solidFill>
            </a:endParaRPr>
          </a:p>
        </p:txBody>
      </p:sp>
      <p:pic>
        <p:nvPicPr>
          <p:cNvPr id="3080" name="Picture 8" descr="http://247wallst.files.wordpress.com/2012/10/dell_logo-svg.png?w=400"/>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71597" y="2672043"/>
            <a:ext cx="1474442" cy="1456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25672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Security</a:t>
            </a:r>
            <a:endParaRPr lang="en-US" dirty="0"/>
          </a:p>
        </p:txBody>
      </p:sp>
      <p:sp>
        <p:nvSpPr>
          <p:cNvPr id="5" name="Text Placeholder 4"/>
          <p:cNvSpPr>
            <a:spLocks noGrp="1"/>
          </p:cNvSpPr>
          <p:nvPr>
            <p:ph type="body" idx="1"/>
          </p:nvPr>
        </p:nvSpPr>
        <p:spPr/>
        <p:txBody>
          <a:bodyPr/>
          <a:lstStyle/>
          <a:p>
            <a:r>
              <a:rPr lang="en-US" dirty="0" smtClean="0"/>
              <a:t>ISO 27001</a:t>
            </a:r>
            <a:endParaRPr lang="en-US" dirty="0"/>
          </a:p>
        </p:txBody>
      </p:sp>
      <p:sp>
        <p:nvSpPr>
          <p:cNvPr id="6" name="Content Placeholder 5"/>
          <p:cNvSpPr>
            <a:spLocks noGrp="1"/>
          </p:cNvSpPr>
          <p:nvPr>
            <p:ph sz="half" idx="2"/>
          </p:nvPr>
        </p:nvSpPr>
        <p:spPr>
          <a:xfrm>
            <a:off x="839788" y="2505075"/>
            <a:ext cx="10541574" cy="3684588"/>
          </a:xfrm>
        </p:spPr>
        <p:txBody>
          <a:bodyPr/>
          <a:lstStyle/>
          <a:p>
            <a:pPr marL="0" indent="0">
              <a:buNone/>
            </a:pPr>
            <a:r>
              <a:rPr lang="en-US" dirty="0" smtClean="0"/>
              <a:t>A specification for an information security management system (ISMS).  An ISMS is a </a:t>
            </a:r>
            <a:r>
              <a:rPr lang="en-US" b="1" dirty="0" smtClean="0"/>
              <a:t>framework of policies and procedures that includes all legal, physical and technical controls involved in an organization's information risk management processes</a:t>
            </a:r>
            <a:r>
              <a:rPr lang="en-US" dirty="0" smtClean="0"/>
              <a:t>.</a:t>
            </a:r>
            <a:endParaRPr lang="en-US" dirty="0"/>
          </a:p>
        </p:txBody>
      </p:sp>
      <p:pic>
        <p:nvPicPr>
          <p:cNvPr id="7" name="Picture 6"/>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167312" y="63500"/>
            <a:ext cx="950076" cy="1354988"/>
          </a:xfrm>
          <a:prstGeom prst="rect">
            <a:avLst/>
          </a:prstGeom>
        </p:spPr>
      </p:pic>
    </p:spTree>
    <p:extLst>
      <p:ext uri="{BB962C8B-B14F-4D97-AF65-F5344CB8AC3E}">
        <p14:creationId xmlns:p14="http://schemas.microsoft.com/office/powerpoint/2010/main" val="37832753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Text Placeholder 2"/>
          <p:cNvSpPr>
            <a:spLocks noGrp="1"/>
          </p:cNvSpPr>
          <p:nvPr>
            <p:ph type="body" idx="1"/>
          </p:nvPr>
        </p:nvSpPr>
        <p:spPr/>
        <p:txBody>
          <a:bodyPr/>
          <a:lstStyle/>
          <a:p>
            <a:r>
              <a:rPr lang="en-US" dirty="0" smtClean="0"/>
              <a:t>PCI DSS</a:t>
            </a:r>
            <a:endParaRPr lang="en-US" dirty="0"/>
          </a:p>
        </p:txBody>
      </p:sp>
      <p:sp>
        <p:nvSpPr>
          <p:cNvPr id="4" name="Content Placeholder 3"/>
          <p:cNvSpPr>
            <a:spLocks noGrp="1"/>
          </p:cNvSpPr>
          <p:nvPr>
            <p:ph sz="half" idx="2"/>
          </p:nvPr>
        </p:nvSpPr>
        <p:spPr>
          <a:xfrm>
            <a:off x="839788" y="2505075"/>
            <a:ext cx="10580484" cy="3684588"/>
          </a:xfrm>
        </p:spPr>
        <p:txBody>
          <a:bodyPr/>
          <a:lstStyle/>
          <a:p>
            <a:pPr marL="0" indent="0">
              <a:buNone/>
            </a:pPr>
            <a:r>
              <a:rPr lang="en-US" dirty="0" smtClean="0"/>
              <a:t>The Payment Card Industry Data Security Standard is </a:t>
            </a:r>
            <a:r>
              <a:rPr lang="en-US" b="1" dirty="0" smtClean="0"/>
              <a:t>a proprietary information security standard for organizations that handle branded credit cards</a:t>
            </a:r>
            <a:r>
              <a:rPr lang="en-US" dirty="0" smtClean="0"/>
              <a:t> from the major card brands including Visa, Master Card, American Express, Discover, and JCB.  Private label cards, those without a logo from a major card brand are not included in the scope of the PCI DSS.</a:t>
            </a:r>
            <a:endParaRPr lang="en-US" dirty="0"/>
          </a:p>
        </p:txBody>
      </p:sp>
      <p:pic>
        <p:nvPicPr>
          <p:cNvPr id="6" name="Picture 5"/>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167312" y="63500"/>
            <a:ext cx="950076" cy="1354988"/>
          </a:xfrm>
          <a:prstGeom prst="rect">
            <a:avLst/>
          </a:prstGeom>
        </p:spPr>
      </p:pic>
    </p:spTree>
    <p:extLst>
      <p:ext uri="{BB962C8B-B14F-4D97-AF65-F5344CB8AC3E}">
        <p14:creationId xmlns:p14="http://schemas.microsoft.com/office/powerpoint/2010/main" val="309124791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Text Placeholder 2"/>
          <p:cNvSpPr>
            <a:spLocks noGrp="1"/>
          </p:cNvSpPr>
          <p:nvPr>
            <p:ph type="body" idx="1"/>
          </p:nvPr>
        </p:nvSpPr>
        <p:spPr/>
        <p:txBody>
          <a:bodyPr/>
          <a:lstStyle/>
          <a:p>
            <a:r>
              <a:rPr lang="en-US" dirty="0" smtClean="0"/>
              <a:t>DIACAP Level 2</a:t>
            </a:r>
            <a:endParaRPr lang="en-US" dirty="0"/>
          </a:p>
        </p:txBody>
      </p:sp>
      <p:sp>
        <p:nvSpPr>
          <p:cNvPr id="4" name="Content Placeholder 3"/>
          <p:cNvSpPr>
            <a:spLocks noGrp="1"/>
          </p:cNvSpPr>
          <p:nvPr>
            <p:ph sz="half" idx="2"/>
          </p:nvPr>
        </p:nvSpPr>
        <p:spPr>
          <a:xfrm>
            <a:off x="839788" y="2505075"/>
            <a:ext cx="10580484" cy="3684588"/>
          </a:xfrm>
        </p:spPr>
        <p:txBody>
          <a:bodyPr/>
          <a:lstStyle/>
          <a:p>
            <a:pPr marL="0" indent="0">
              <a:buNone/>
            </a:pPr>
            <a:r>
              <a:rPr lang="en-US" dirty="0" smtClean="0"/>
              <a:t>The </a:t>
            </a:r>
            <a:r>
              <a:rPr lang="en-US" dirty="0" err="1" smtClean="0"/>
              <a:t>DoD</a:t>
            </a:r>
            <a:r>
              <a:rPr lang="en-US" dirty="0" smtClean="0"/>
              <a:t> Information Assurance Certification and Accreditation Process is a United States Department of Defense </a:t>
            </a:r>
            <a:r>
              <a:rPr lang="en-US" b="1" dirty="0" smtClean="0"/>
              <a:t>process that means to ensure that companies and organizations apply risk management to information systems</a:t>
            </a:r>
            <a:r>
              <a:rPr lang="en-US" dirty="0" smtClean="0"/>
              <a:t>.  DIACAP defines a </a:t>
            </a:r>
            <a:r>
              <a:rPr lang="en-US" dirty="0" err="1" smtClean="0"/>
              <a:t>DoD</a:t>
            </a:r>
            <a:r>
              <a:rPr lang="en-US" dirty="0" smtClean="0"/>
              <a:t>-wide formal and standard set of activities, general tasks and a management structure process for the certification and accreditation of a </a:t>
            </a:r>
            <a:r>
              <a:rPr lang="en-US" dirty="0" err="1" smtClean="0"/>
              <a:t>DoD</a:t>
            </a:r>
            <a:r>
              <a:rPr lang="en-US" dirty="0" smtClean="0"/>
              <a:t> IS that maintains the information assurance posture throughout the system’s life cycle.</a:t>
            </a:r>
            <a:endParaRPr lang="en-US" dirty="0"/>
          </a:p>
        </p:txBody>
      </p:sp>
      <p:pic>
        <p:nvPicPr>
          <p:cNvPr id="6" name="Picture 5"/>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167312" y="63500"/>
            <a:ext cx="950076" cy="1354988"/>
          </a:xfrm>
          <a:prstGeom prst="rect">
            <a:avLst/>
          </a:prstGeom>
        </p:spPr>
      </p:pic>
    </p:spTree>
    <p:extLst>
      <p:ext uri="{BB962C8B-B14F-4D97-AF65-F5344CB8AC3E}">
        <p14:creationId xmlns:p14="http://schemas.microsoft.com/office/powerpoint/2010/main" val="31336697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Text Placeholder 2"/>
          <p:cNvSpPr>
            <a:spLocks noGrp="1"/>
          </p:cNvSpPr>
          <p:nvPr>
            <p:ph type="body" idx="1"/>
          </p:nvPr>
        </p:nvSpPr>
        <p:spPr/>
        <p:txBody>
          <a:bodyPr/>
          <a:lstStyle/>
          <a:p>
            <a:r>
              <a:rPr lang="en-US" dirty="0" smtClean="0"/>
              <a:t>FISMA</a:t>
            </a:r>
            <a:endParaRPr lang="en-US" dirty="0"/>
          </a:p>
        </p:txBody>
      </p:sp>
      <p:sp>
        <p:nvSpPr>
          <p:cNvPr id="4" name="Content Placeholder 3"/>
          <p:cNvSpPr>
            <a:spLocks noGrp="1"/>
          </p:cNvSpPr>
          <p:nvPr>
            <p:ph sz="half" idx="2"/>
          </p:nvPr>
        </p:nvSpPr>
        <p:spPr>
          <a:xfrm>
            <a:off x="839788" y="2505075"/>
            <a:ext cx="10638850" cy="3684588"/>
          </a:xfrm>
        </p:spPr>
        <p:txBody>
          <a:bodyPr/>
          <a:lstStyle/>
          <a:p>
            <a:pPr marL="0" indent="0">
              <a:buNone/>
            </a:pPr>
            <a:r>
              <a:rPr lang="en-US" dirty="0" smtClean="0"/>
              <a:t>The Federal Information Security Management Act (FISMA) is United States legislation that defines a comprehensive </a:t>
            </a:r>
            <a:r>
              <a:rPr lang="en-US" b="1" dirty="0" smtClean="0"/>
              <a:t>framework to protect government information, operations and assets against natural or man-made threats</a:t>
            </a:r>
            <a:r>
              <a:rPr lang="en-US" dirty="0" smtClean="0"/>
              <a:t>.</a:t>
            </a:r>
            <a:endParaRPr lang="en-US" dirty="0"/>
          </a:p>
        </p:txBody>
      </p:sp>
      <p:pic>
        <p:nvPicPr>
          <p:cNvPr id="6" name="Picture 5"/>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167312" y="63500"/>
            <a:ext cx="950076" cy="1354988"/>
          </a:xfrm>
          <a:prstGeom prst="rect">
            <a:avLst/>
          </a:prstGeom>
        </p:spPr>
      </p:pic>
    </p:spTree>
    <p:extLst>
      <p:ext uri="{BB962C8B-B14F-4D97-AF65-F5344CB8AC3E}">
        <p14:creationId xmlns:p14="http://schemas.microsoft.com/office/powerpoint/2010/main" val="109487895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Text Placeholder 2"/>
          <p:cNvSpPr>
            <a:spLocks noGrp="1"/>
          </p:cNvSpPr>
          <p:nvPr>
            <p:ph type="body" idx="1"/>
          </p:nvPr>
        </p:nvSpPr>
        <p:spPr/>
        <p:txBody>
          <a:bodyPr/>
          <a:lstStyle/>
          <a:p>
            <a:r>
              <a:rPr lang="en-US" dirty="0" err="1" smtClean="0"/>
              <a:t>FedRAMP</a:t>
            </a:r>
            <a:endParaRPr lang="en-US" dirty="0"/>
          </a:p>
        </p:txBody>
      </p:sp>
      <p:sp>
        <p:nvSpPr>
          <p:cNvPr id="4" name="Content Placeholder 3"/>
          <p:cNvSpPr>
            <a:spLocks noGrp="1"/>
          </p:cNvSpPr>
          <p:nvPr>
            <p:ph sz="half" idx="2"/>
          </p:nvPr>
        </p:nvSpPr>
        <p:spPr>
          <a:xfrm>
            <a:off x="839788" y="2505075"/>
            <a:ext cx="10638850" cy="3684588"/>
          </a:xfrm>
        </p:spPr>
        <p:txBody>
          <a:bodyPr/>
          <a:lstStyle/>
          <a:p>
            <a:pPr marL="0" indent="0">
              <a:buNone/>
            </a:pPr>
            <a:r>
              <a:rPr lang="en-US" dirty="0" smtClean="0"/>
              <a:t>The Federal Risk and Authorization management program (</a:t>
            </a:r>
            <a:r>
              <a:rPr lang="en-US" dirty="0" err="1" smtClean="0"/>
              <a:t>FedRAMP</a:t>
            </a:r>
            <a:r>
              <a:rPr lang="en-US" dirty="0" smtClean="0"/>
              <a:t>) is </a:t>
            </a:r>
            <a:r>
              <a:rPr lang="en-US" b="1" dirty="0" smtClean="0"/>
              <a:t>a government-wide program that provides a standardized approach to security assessment, authorization, and continuous monitoring</a:t>
            </a:r>
            <a:r>
              <a:rPr lang="en-US" dirty="0" smtClean="0"/>
              <a:t> for cloud products and services.</a:t>
            </a:r>
            <a:endParaRPr lang="en-US" dirty="0"/>
          </a:p>
        </p:txBody>
      </p:sp>
      <p:pic>
        <p:nvPicPr>
          <p:cNvPr id="6" name="Picture 5"/>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167312" y="63500"/>
            <a:ext cx="950076" cy="1354988"/>
          </a:xfrm>
          <a:prstGeom prst="rect">
            <a:avLst/>
          </a:prstGeom>
        </p:spPr>
      </p:pic>
    </p:spTree>
    <p:extLst>
      <p:ext uri="{BB962C8B-B14F-4D97-AF65-F5344CB8AC3E}">
        <p14:creationId xmlns:p14="http://schemas.microsoft.com/office/powerpoint/2010/main" val="334654399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Text Placeholder 2"/>
          <p:cNvSpPr>
            <a:spLocks noGrp="1"/>
          </p:cNvSpPr>
          <p:nvPr>
            <p:ph type="body" idx="1"/>
          </p:nvPr>
        </p:nvSpPr>
        <p:spPr/>
        <p:txBody>
          <a:bodyPr/>
          <a:lstStyle/>
          <a:p>
            <a:r>
              <a:rPr lang="en-US" dirty="0" smtClean="0"/>
              <a:t>HIPPA</a:t>
            </a:r>
            <a:endParaRPr lang="en-US" dirty="0"/>
          </a:p>
        </p:txBody>
      </p:sp>
      <p:sp>
        <p:nvSpPr>
          <p:cNvPr id="4" name="Content Placeholder 3"/>
          <p:cNvSpPr>
            <a:spLocks noGrp="1"/>
          </p:cNvSpPr>
          <p:nvPr>
            <p:ph sz="half" idx="2"/>
          </p:nvPr>
        </p:nvSpPr>
        <p:spPr>
          <a:xfrm>
            <a:off x="839788" y="2505075"/>
            <a:ext cx="10638850" cy="3684588"/>
          </a:xfrm>
        </p:spPr>
        <p:txBody>
          <a:bodyPr/>
          <a:lstStyle/>
          <a:p>
            <a:pPr marL="0" indent="0">
              <a:buNone/>
            </a:pPr>
            <a:r>
              <a:rPr lang="en-US" dirty="0" smtClean="0"/>
              <a:t>Health Insurance Portability and Accountability Act sets the </a:t>
            </a:r>
            <a:r>
              <a:rPr lang="en-US" b="1" dirty="0" smtClean="0"/>
              <a:t>standard for protecting sensitive patient data</a:t>
            </a:r>
            <a:r>
              <a:rPr lang="en-US" dirty="0" smtClean="0"/>
              <a:t>.  Any company that deals with protected health information (PHI) must ensure that all the required physical, network, and process security measures are in place and followed.</a:t>
            </a:r>
            <a:endParaRPr lang="en-US" dirty="0"/>
          </a:p>
        </p:txBody>
      </p:sp>
      <p:pic>
        <p:nvPicPr>
          <p:cNvPr id="6" name="Picture 5"/>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167312" y="63500"/>
            <a:ext cx="950076" cy="1354988"/>
          </a:xfrm>
          <a:prstGeom prst="rect">
            <a:avLst/>
          </a:prstGeom>
        </p:spPr>
      </p:pic>
    </p:spTree>
    <p:extLst>
      <p:ext uri="{BB962C8B-B14F-4D97-AF65-F5344CB8AC3E}">
        <p14:creationId xmlns:p14="http://schemas.microsoft.com/office/powerpoint/2010/main" val="329183611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Text Placeholder 2"/>
          <p:cNvSpPr>
            <a:spLocks noGrp="1"/>
          </p:cNvSpPr>
          <p:nvPr>
            <p:ph type="body" idx="1"/>
          </p:nvPr>
        </p:nvSpPr>
        <p:spPr/>
        <p:txBody>
          <a:bodyPr/>
          <a:lstStyle/>
          <a:p>
            <a:r>
              <a:rPr lang="en-US" dirty="0" smtClean="0"/>
              <a:t>SSAE 16</a:t>
            </a:r>
            <a:endParaRPr lang="en-US" dirty="0"/>
          </a:p>
        </p:txBody>
      </p:sp>
      <p:sp>
        <p:nvSpPr>
          <p:cNvPr id="4" name="Content Placeholder 3"/>
          <p:cNvSpPr>
            <a:spLocks noGrp="1"/>
          </p:cNvSpPr>
          <p:nvPr>
            <p:ph sz="half" idx="2"/>
          </p:nvPr>
        </p:nvSpPr>
        <p:spPr>
          <a:xfrm>
            <a:off x="839788" y="2505075"/>
            <a:ext cx="10638850" cy="3684588"/>
          </a:xfrm>
        </p:spPr>
        <p:txBody>
          <a:bodyPr/>
          <a:lstStyle/>
          <a:p>
            <a:pPr marL="0" indent="0">
              <a:buNone/>
            </a:pPr>
            <a:r>
              <a:rPr lang="en-US" dirty="0" smtClean="0"/>
              <a:t>Statement on Standards for Attestation Engagements is a regulation created by the Auditing Standards Board (ASB) of the American Institute of Certified Public Accountants (AICPA) </a:t>
            </a:r>
            <a:r>
              <a:rPr lang="en-US" b="1" dirty="0" smtClean="0"/>
              <a:t>for redefining and updating how service companies report on compliance controls</a:t>
            </a:r>
            <a:r>
              <a:rPr lang="en-US" dirty="0" smtClean="0"/>
              <a:t>.</a:t>
            </a:r>
            <a:endParaRPr lang="en-US" dirty="0"/>
          </a:p>
        </p:txBody>
      </p:sp>
      <p:pic>
        <p:nvPicPr>
          <p:cNvPr id="6" name="Picture 5"/>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167312" y="63500"/>
            <a:ext cx="950076" cy="1354988"/>
          </a:xfrm>
          <a:prstGeom prst="rect">
            <a:avLst/>
          </a:prstGeom>
        </p:spPr>
      </p:pic>
    </p:spTree>
    <p:extLst>
      <p:ext uri="{BB962C8B-B14F-4D97-AF65-F5344CB8AC3E}">
        <p14:creationId xmlns:p14="http://schemas.microsoft.com/office/powerpoint/2010/main" val="112734595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Text Placeholder 2"/>
          <p:cNvSpPr>
            <a:spLocks noGrp="1"/>
          </p:cNvSpPr>
          <p:nvPr>
            <p:ph type="body" idx="1"/>
          </p:nvPr>
        </p:nvSpPr>
        <p:spPr/>
        <p:txBody>
          <a:bodyPr/>
          <a:lstStyle/>
          <a:p>
            <a:r>
              <a:rPr lang="en-US" dirty="0" smtClean="0"/>
              <a:t>Cloud Security Alliance</a:t>
            </a:r>
            <a:endParaRPr lang="en-US" dirty="0"/>
          </a:p>
        </p:txBody>
      </p:sp>
      <p:sp>
        <p:nvSpPr>
          <p:cNvPr id="4" name="Content Placeholder 3"/>
          <p:cNvSpPr>
            <a:spLocks noGrp="1"/>
          </p:cNvSpPr>
          <p:nvPr>
            <p:ph sz="half" idx="2"/>
          </p:nvPr>
        </p:nvSpPr>
        <p:spPr>
          <a:xfrm>
            <a:off x="839788" y="2505075"/>
            <a:ext cx="10638850" cy="3684588"/>
          </a:xfrm>
        </p:spPr>
        <p:txBody>
          <a:bodyPr/>
          <a:lstStyle/>
          <a:p>
            <a:pPr marL="0" indent="0">
              <a:buNone/>
            </a:pPr>
            <a:r>
              <a:rPr lang="en-US" dirty="0" smtClean="0"/>
              <a:t>The Cloud Security Alliance (CSA) is a not-for-profit organization with a mission to </a:t>
            </a:r>
            <a:r>
              <a:rPr lang="en-US" b="1" dirty="0" smtClean="0"/>
              <a:t>promote the use of best practices for providing security assurance within Cloud Computing</a:t>
            </a:r>
            <a:r>
              <a:rPr lang="en-US" dirty="0" smtClean="0"/>
              <a:t>, and to provide education on the uses of Cloud Computing to help secure all other forms of computing.  The Cloud Security Alliance is led by a broad coalition of industry practitioners, corporations, associations and other key stakeholders.</a:t>
            </a:r>
            <a:endParaRPr lang="en-US" dirty="0"/>
          </a:p>
        </p:txBody>
      </p:sp>
      <p:pic>
        <p:nvPicPr>
          <p:cNvPr id="6" name="Picture 5"/>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167312" y="63500"/>
            <a:ext cx="950076" cy="1354988"/>
          </a:xfrm>
          <a:prstGeom prst="rect">
            <a:avLst/>
          </a:prstGeom>
        </p:spPr>
      </p:pic>
    </p:spTree>
    <p:extLst>
      <p:ext uri="{BB962C8B-B14F-4D97-AF65-F5344CB8AC3E}">
        <p14:creationId xmlns:p14="http://schemas.microsoft.com/office/powerpoint/2010/main" val="362106713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Text Placeholder 2"/>
          <p:cNvSpPr>
            <a:spLocks noGrp="1"/>
          </p:cNvSpPr>
          <p:nvPr>
            <p:ph type="body" idx="1"/>
          </p:nvPr>
        </p:nvSpPr>
        <p:spPr/>
        <p:txBody>
          <a:bodyPr/>
          <a:lstStyle/>
          <a:p>
            <a:r>
              <a:rPr lang="en-US" dirty="0" smtClean="0"/>
              <a:t>CJIS</a:t>
            </a:r>
            <a:endParaRPr lang="en-US" dirty="0"/>
          </a:p>
        </p:txBody>
      </p:sp>
      <p:sp>
        <p:nvSpPr>
          <p:cNvPr id="4" name="Content Placeholder 3"/>
          <p:cNvSpPr>
            <a:spLocks noGrp="1"/>
          </p:cNvSpPr>
          <p:nvPr>
            <p:ph sz="half" idx="2"/>
          </p:nvPr>
        </p:nvSpPr>
        <p:spPr>
          <a:xfrm>
            <a:off x="839788" y="2505075"/>
            <a:ext cx="10638850" cy="3684588"/>
          </a:xfrm>
        </p:spPr>
        <p:txBody>
          <a:bodyPr/>
          <a:lstStyle/>
          <a:p>
            <a:pPr marL="0" indent="0">
              <a:buNone/>
            </a:pPr>
            <a:r>
              <a:rPr lang="en-US" dirty="0" smtClean="0"/>
              <a:t>The Criminal Justice Information Services security policy is to </a:t>
            </a:r>
            <a:r>
              <a:rPr lang="en-US" b="1" dirty="0" smtClean="0"/>
              <a:t>provide appropriate controls to protect the full lifecycle of criminal justice information, whether at rest or in transit</a:t>
            </a:r>
            <a:r>
              <a:rPr lang="en-US" dirty="0" smtClean="0"/>
              <a:t>.</a:t>
            </a:r>
            <a:endParaRPr lang="en-US" dirty="0"/>
          </a:p>
        </p:txBody>
      </p:sp>
      <p:pic>
        <p:nvPicPr>
          <p:cNvPr id="6" name="Picture 5"/>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167312" y="63500"/>
            <a:ext cx="950076" cy="1354988"/>
          </a:xfrm>
          <a:prstGeom prst="rect">
            <a:avLst/>
          </a:prstGeom>
        </p:spPr>
      </p:pic>
    </p:spTree>
    <p:extLst>
      <p:ext uri="{BB962C8B-B14F-4D97-AF65-F5344CB8AC3E}">
        <p14:creationId xmlns:p14="http://schemas.microsoft.com/office/powerpoint/2010/main" val="113913956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Security</a:t>
            </a:r>
            <a:endParaRPr lang="en-US" dirty="0"/>
          </a:p>
        </p:txBody>
      </p:sp>
      <p:sp>
        <p:nvSpPr>
          <p:cNvPr id="5" name="Text Placeholder 4"/>
          <p:cNvSpPr>
            <a:spLocks noGrp="1"/>
          </p:cNvSpPr>
          <p:nvPr>
            <p:ph type="body" idx="1"/>
          </p:nvPr>
        </p:nvSpPr>
        <p:spPr/>
        <p:txBody>
          <a:bodyPr/>
          <a:lstStyle/>
          <a:p>
            <a:r>
              <a:rPr lang="en-US" dirty="0" smtClean="0"/>
              <a:t>Government</a:t>
            </a:r>
            <a:endParaRPr lang="en-US" dirty="0"/>
          </a:p>
        </p:txBody>
      </p:sp>
      <p:sp>
        <p:nvSpPr>
          <p:cNvPr id="6" name="Content Placeholder 5"/>
          <p:cNvSpPr>
            <a:spLocks noGrp="1"/>
          </p:cNvSpPr>
          <p:nvPr>
            <p:ph sz="half" idx="2"/>
          </p:nvPr>
        </p:nvSpPr>
        <p:spPr>
          <a:xfrm>
            <a:off x="839788" y="2505075"/>
            <a:ext cx="10794493" cy="3684588"/>
          </a:xfrm>
        </p:spPr>
        <p:txBody>
          <a:bodyPr/>
          <a:lstStyle/>
          <a:p>
            <a:r>
              <a:rPr lang="en-US" dirty="0" smtClean="0"/>
              <a:t>Physical and network isolation from non-U.S. government deployments</a:t>
            </a:r>
          </a:p>
          <a:p>
            <a:r>
              <a:rPr lang="en-US" dirty="0" smtClean="0"/>
              <a:t>Requires specialized personnel screening</a:t>
            </a:r>
            <a:endParaRPr lang="en-US" dirty="0"/>
          </a:p>
        </p:txBody>
      </p:sp>
      <p:pic>
        <p:nvPicPr>
          <p:cNvPr id="7" name="Picture 6"/>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167312" y="63500"/>
            <a:ext cx="950076" cy="1354988"/>
          </a:xfrm>
          <a:prstGeom prst="rect">
            <a:avLst/>
          </a:prstGeom>
        </p:spPr>
      </p:pic>
    </p:spTree>
    <p:extLst>
      <p:ext uri="{BB962C8B-B14F-4D97-AF65-F5344CB8AC3E}">
        <p14:creationId xmlns:p14="http://schemas.microsoft.com/office/powerpoint/2010/main" val="10006196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Introduction</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2290462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Operating System &amp; </a:t>
            </a:r>
            <a:br>
              <a:rPr lang="en-US" dirty="0" smtClean="0"/>
            </a:br>
            <a:r>
              <a:rPr lang="en-US" dirty="0" smtClean="0"/>
              <a:t>Data Transfer</a:t>
            </a:r>
            <a:endParaRPr lang="en-US" dirty="0"/>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6771820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OS &amp; Data</a:t>
            </a:r>
            <a:endParaRPr lang="en-US" dirty="0"/>
          </a:p>
        </p:txBody>
      </p:sp>
      <p:sp>
        <p:nvSpPr>
          <p:cNvPr id="5" name="Text Placeholder 4"/>
          <p:cNvSpPr>
            <a:spLocks noGrp="1"/>
          </p:cNvSpPr>
          <p:nvPr>
            <p:ph type="body" idx="1"/>
          </p:nvPr>
        </p:nvSpPr>
        <p:spPr/>
        <p:txBody>
          <a:bodyPr/>
          <a:lstStyle/>
          <a:p>
            <a:r>
              <a:rPr lang="en-US" dirty="0" smtClean="0"/>
              <a:t>AWS</a:t>
            </a:r>
            <a:endParaRPr lang="en-US" dirty="0"/>
          </a:p>
        </p:txBody>
      </p:sp>
      <p:sp>
        <p:nvSpPr>
          <p:cNvPr id="6" name="Content Placeholder 5"/>
          <p:cNvSpPr>
            <a:spLocks noGrp="1"/>
          </p:cNvSpPr>
          <p:nvPr>
            <p:ph sz="half" idx="2"/>
          </p:nvPr>
        </p:nvSpPr>
        <p:spPr/>
        <p:txBody>
          <a:bodyPr/>
          <a:lstStyle/>
          <a:p>
            <a:r>
              <a:rPr lang="en-US" dirty="0" smtClean="0"/>
              <a:t>CentOS</a:t>
            </a:r>
          </a:p>
          <a:p>
            <a:r>
              <a:rPr lang="en-US" dirty="0" err="1" smtClean="0"/>
              <a:t>Debian</a:t>
            </a:r>
            <a:endParaRPr lang="en-US" dirty="0" smtClean="0"/>
          </a:p>
          <a:p>
            <a:r>
              <a:rPr lang="en-US" dirty="0" smtClean="0"/>
              <a:t>Ubuntu</a:t>
            </a:r>
          </a:p>
          <a:p>
            <a:r>
              <a:rPr lang="en-US" dirty="0" smtClean="0"/>
              <a:t>FreeBSD</a:t>
            </a:r>
          </a:p>
          <a:p>
            <a:r>
              <a:rPr lang="en-US" dirty="0" err="1" smtClean="0"/>
              <a:t>RedHat</a:t>
            </a:r>
            <a:endParaRPr lang="en-US" dirty="0" smtClean="0"/>
          </a:p>
          <a:p>
            <a:r>
              <a:rPr lang="en-US" dirty="0" smtClean="0"/>
              <a:t>Windows</a:t>
            </a:r>
            <a:endParaRPr lang="en-US" dirty="0"/>
          </a:p>
        </p:txBody>
      </p:sp>
      <p:sp>
        <p:nvSpPr>
          <p:cNvPr id="8" name="Content Placeholder 7"/>
          <p:cNvSpPr>
            <a:spLocks noGrp="1"/>
          </p:cNvSpPr>
          <p:nvPr>
            <p:ph sz="quarter" idx="4"/>
          </p:nvPr>
        </p:nvSpPr>
        <p:spPr/>
        <p:txBody>
          <a:bodyPr/>
          <a:lstStyle/>
          <a:p>
            <a:r>
              <a:rPr lang="en-US" dirty="0" smtClean="0"/>
              <a:t>Windows</a:t>
            </a:r>
          </a:p>
          <a:p>
            <a:r>
              <a:rPr lang="en-US" dirty="0" smtClean="0"/>
              <a:t>CentOS</a:t>
            </a:r>
          </a:p>
          <a:p>
            <a:r>
              <a:rPr lang="en-US" dirty="0" smtClean="0"/>
              <a:t>Ubuntu</a:t>
            </a:r>
          </a:p>
          <a:p>
            <a:r>
              <a:rPr lang="en-US" dirty="0" smtClean="0"/>
              <a:t>SUSE</a:t>
            </a:r>
          </a:p>
          <a:p>
            <a:endParaRPr lang="en-US" dirty="0"/>
          </a:p>
        </p:txBody>
      </p:sp>
      <p:pic>
        <p:nvPicPr>
          <p:cNvPr id="8194" name="Picture 2" descr="http://eatyourheartout.se/img/projects/uppd-refresh.pn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91774" y="-246063"/>
            <a:ext cx="1889126" cy="1889126"/>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3"/>
          </p:nvPr>
        </p:nvSpPr>
        <p:spPr/>
        <p:txBody>
          <a:bodyPr/>
          <a:lstStyle/>
          <a:p>
            <a:r>
              <a:rPr lang="en-US" dirty="0" smtClean="0"/>
              <a:t>Azure</a:t>
            </a:r>
            <a:endParaRPr lang="en-US" dirty="0"/>
          </a:p>
        </p:txBody>
      </p:sp>
    </p:spTree>
    <p:extLst>
      <p:ext uri="{BB962C8B-B14F-4D97-AF65-F5344CB8AC3E}">
        <p14:creationId xmlns:p14="http://schemas.microsoft.com/office/powerpoint/2010/main" val="354374102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OS &amp; Data</a:t>
            </a:r>
            <a:endParaRPr lang="en-US" dirty="0"/>
          </a:p>
        </p:txBody>
      </p:sp>
      <p:sp>
        <p:nvSpPr>
          <p:cNvPr id="5" name="Text Placeholder 4"/>
          <p:cNvSpPr>
            <a:spLocks noGrp="1"/>
          </p:cNvSpPr>
          <p:nvPr>
            <p:ph type="body" idx="1"/>
          </p:nvPr>
        </p:nvSpPr>
        <p:spPr/>
        <p:txBody>
          <a:bodyPr/>
          <a:lstStyle/>
          <a:p>
            <a:r>
              <a:rPr lang="en-US" dirty="0" smtClean="0"/>
              <a:t>AWS</a:t>
            </a:r>
            <a:endParaRPr lang="en-US" dirty="0"/>
          </a:p>
        </p:txBody>
      </p:sp>
      <p:sp>
        <p:nvSpPr>
          <p:cNvPr id="6" name="Content Placeholder 5"/>
          <p:cNvSpPr>
            <a:spLocks noGrp="1"/>
          </p:cNvSpPr>
          <p:nvPr>
            <p:ph sz="half" idx="2"/>
          </p:nvPr>
        </p:nvSpPr>
        <p:spPr/>
        <p:txBody>
          <a:bodyPr/>
          <a:lstStyle/>
          <a:p>
            <a:r>
              <a:rPr lang="en-US" dirty="0" smtClean="0"/>
              <a:t>Drupal</a:t>
            </a:r>
          </a:p>
          <a:p>
            <a:r>
              <a:rPr lang="en-US" dirty="0" smtClean="0"/>
              <a:t>Apache</a:t>
            </a:r>
          </a:p>
          <a:p>
            <a:r>
              <a:rPr lang="en-US" dirty="0" err="1" smtClean="0"/>
              <a:t>PrestaShop</a:t>
            </a:r>
            <a:endParaRPr lang="en-US" dirty="0" smtClean="0"/>
          </a:p>
          <a:p>
            <a:r>
              <a:rPr lang="en-US" dirty="0" smtClean="0"/>
              <a:t>Bugzilla</a:t>
            </a:r>
          </a:p>
          <a:p>
            <a:r>
              <a:rPr lang="en-US" dirty="0" smtClean="0"/>
              <a:t>Discourse</a:t>
            </a:r>
          </a:p>
          <a:p>
            <a:r>
              <a:rPr lang="en-US" dirty="0" err="1" smtClean="0"/>
              <a:t>ZenCart</a:t>
            </a:r>
            <a:endParaRPr lang="en-US" dirty="0" smtClean="0"/>
          </a:p>
          <a:p>
            <a:r>
              <a:rPr lang="en-US" dirty="0" smtClean="0"/>
              <a:t>WordPress</a:t>
            </a:r>
            <a:endParaRPr lang="en-US" dirty="0"/>
          </a:p>
        </p:txBody>
      </p:sp>
      <p:sp>
        <p:nvSpPr>
          <p:cNvPr id="7" name="Text Placeholder 6"/>
          <p:cNvSpPr>
            <a:spLocks noGrp="1"/>
          </p:cNvSpPr>
          <p:nvPr>
            <p:ph type="body" sz="quarter" idx="3"/>
          </p:nvPr>
        </p:nvSpPr>
        <p:spPr/>
        <p:txBody>
          <a:bodyPr/>
          <a:lstStyle/>
          <a:p>
            <a:r>
              <a:rPr lang="en-US" dirty="0" smtClean="0"/>
              <a:t>Azure</a:t>
            </a:r>
            <a:endParaRPr lang="en-US" dirty="0"/>
          </a:p>
        </p:txBody>
      </p:sp>
      <p:sp>
        <p:nvSpPr>
          <p:cNvPr id="8" name="Content Placeholder 7"/>
          <p:cNvSpPr>
            <a:spLocks noGrp="1"/>
          </p:cNvSpPr>
          <p:nvPr>
            <p:ph sz="quarter" idx="4"/>
          </p:nvPr>
        </p:nvSpPr>
        <p:spPr/>
        <p:txBody>
          <a:bodyPr/>
          <a:lstStyle/>
          <a:p>
            <a:r>
              <a:rPr lang="en-US" dirty="0" smtClean="0"/>
              <a:t>Drupal</a:t>
            </a:r>
          </a:p>
          <a:p>
            <a:r>
              <a:rPr lang="en-US" dirty="0" smtClean="0"/>
              <a:t>Apache</a:t>
            </a:r>
          </a:p>
          <a:p>
            <a:r>
              <a:rPr lang="en-US" dirty="0" smtClean="0"/>
              <a:t>Bakery (web template)</a:t>
            </a:r>
          </a:p>
          <a:p>
            <a:r>
              <a:rPr lang="en-US" dirty="0" err="1" smtClean="0"/>
              <a:t>BugNET</a:t>
            </a:r>
            <a:endParaRPr lang="en-US" dirty="0" smtClean="0"/>
          </a:p>
          <a:p>
            <a:r>
              <a:rPr lang="en-US" dirty="0" smtClean="0"/>
              <a:t>MVC Forum</a:t>
            </a:r>
          </a:p>
          <a:p>
            <a:r>
              <a:rPr lang="en-US" dirty="0" err="1" smtClean="0"/>
              <a:t>OpenCart</a:t>
            </a:r>
            <a:endParaRPr lang="en-US" dirty="0" smtClean="0"/>
          </a:p>
          <a:p>
            <a:r>
              <a:rPr lang="en-US" dirty="0" smtClean="0"/>
              <a:t>WordPress</a:t>
            </a:r>
            <a:endParaRPr lang="en-US" dirty="0"/>
          </a:p>
        </p:txBody>
      </p:sp>
      <p:pic>
        <p:nvPicPr>
          <p:cNvPr id="9" name="Picture 2" descr="http://eatyourheartout.se/img/projects/uppd-refresh.pn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91774" y="-246063"/>
            <a:ext cx="1889126" cy="1889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46778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OS &amp; Data</a:t>
            </a:r>
            <a:endParaRPr lang="en-US" dirty="0"/>
          </a:p>
        </p:txBody>
      </p:sp>
      <p:sp>
        <p:nvSpPr>
          <p:cNvPr id="5" name="Text Placeholder 4"/>
          <p:cNvSpPr>
            <a:spLocks noGrp="1"/>
          </p:cNvSpPr>
          <p:nvPr>
            <p:ph type="body" idx="1"/>
          </p:nvPr>
        </p:nvSpPr>
        <p:spPr/>
        <p:txBody>
          <a:bodyPr/>
          <a:lstStyle/>
          <a:p>
            <a:r>
              <a:rPr lang="en-US" dirty="0" smtClean="0"/>
              <a:t>AWS</a:t>
            </a:r>
            <a:endParaRPr lang="en-US" dirty="0"/>
          </a:p>
        </p:txBody>
      </p:sp>
      <p:sp>
        <p:nvSpPr>
          <p:cNvPr id="6" name="Content Placeholder 5"/>
          <p:cNvSpPr>
            <a:spLocks noGrp="1"/>
          </p:cNvSpPr>
          <p:nvPr>
            <p:ph sz="half" idx="2"/>
          </p:nvPr>
        </p:nvSpPr>
        <p:spPr/>
        <p:txBody>
          <a:bodyPr/>
          <a:lstStyle/>
          <a:p>
            <a:r>
              <a:rPr lang="en-US" dirty="0" smtClean="0"/>
              <a:t>Data into the data center is free</a:t>
            </a:r>
          </a:p>
          <a:p>
            <a:r>
              <a:rPr lang="en-US" dirty="0" smtClean="0"/>
              <a:t>Data out is paid</a:t>
            </a:r>
            <a:endParaRPr lang="en-US" dirty="0"/>
          </a:p>
        </p:txBody>
      </p:sp>
      <p:sp>
        <p:nvSpPr>
          <p:cNvPr id="7" name="Text Placeholder 6"/>
          <p:cNvSpPr>
            <a:spLocks noGrp="1"/>
          </p:cNvSpPr>
          <p:nvPr>
            <p:ph type="body" sz="quarter" idx="3"/>
          </p:nvPr>
        </p:nvSpPr>
        <p:spPr/>
        <p:txBody>
          <a:bodyPr/>
          <a:lstStyle/>
          <a:p>
            <a:r>
              <a:rPr lang="en-US" dirty="0" smtClean="0"/>
              <a:t>Azure</a:t>
            </a:r>
            <a:endParaRPr lang="en-US" dirty="0"/>
          </a:p>
        </p:txBody>
      </p:sp>
      <p:sp>
        <p:nvSpPr>
          <p:cNvPr id="8" name="Content Placeholder 7"/>
          <p:cNvSpPr>
            <a:spLocks noGrp="1"/>
          </p:cNvSpPr>
          <p:nvPr>
            <p:ph sz="quarter" idx="4"/>
          </p:nvPr>
        </p:nvSpPr>
        <p:spPr/>
        <p:txBody>
          <a:bodyPr/>
          <a:lstStyle/>
          <a:p>
            <a:r>
              <a:rPr lang="en-US" dirty="0" smtClean="0"/>
              <a:t>Data into the data center is free</a:t>
            </a:r>
          </a:p>
          <a:p>
            <a:r>
              <a:rPr lang="en-US" dirty="0" smtClean="0"/>
              <a:t>Data out is paid</a:t>
            </a:r>
          </a:p>
          <a:p>
            <a:r>
              <a:rPr lang="en-US" dirty="0" smtClean="0"/>
              <a:t>Data moving internally is free </a:t>
            </a:r>
          </a:p>
          <a:p>
            <a:pPr lvl="1"/>
            <a:r>
              <a:rPr lang="en-US" dirty="0" smtClean="0"/>
              <a:t>in the same data center</a:t>
            </a:r>
          </a:p>
        </p:txBody>
      </p:sp>
      <p:sp>
        <p:nvSpPr>
          <p:cNvPr id="3" name="Rectangle 2"/>
          <p:cNvSpPr/>
          <p:nvPr/>
        </p:nvSpPr>
        <p:spPr>
          <a:xfrm>
            <a:off x="3592305" y="4954795"/>
            <a:ext cx="4810539" cy="1096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Check the rates for each service you use.</a:t>
            </a:r>
          </a:p>
          <a:p>
            <a:pPr algn="ctr"/>
            <a:r>
              <a:rPr lang="en-US" dirty="0"/>
              <a:t>R</a:t>
            </a:r>
            <a:r>
              <a:rPr lang="en-US" dirty="0" smtClean="0"/>
              <a:t>ates vary significantly!</a:t>
            </a:r>
            <a:endParaRPr lang="en-US" dirty="0"/>
          </a:p>
        </p:txBody>
      </p:sp>
      <p:pic>
        <p:nvPicPr>
          <p:cNvPr id="9" name="Picture 2" descr="http://eatyourheartout.se/img/projects/uppd-refresh.pn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91774" y="-246063"/>
            <a:ext cx="1889126" cy="1889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329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OS &amp; Data</a:t>
            </a:r>
            <a:endParaRPr lang="en-US" dirty="0"/>
          </a:p>
        </p:txBody>
      </p:sp>
      <p:sp>
        <p:nvSpPr>
          <p:cNvPr id="5" name="Text Placeholder 4"/>
          <p:cNvSpPr>
            <a:spLocks noGrp="1"/>
          </p:cNvSpPr>
          <p:nvPr>
            <p:ph type="body" idx="1"/>
          </p:nvPr>
        </p:nvSpPr>
        <p:spPr/>
        <p:txBody>
          <a:bodyPr/>
          <a:lstStyle/>
          <a:p>
            <a:r>
              <a:rPr lang="en-US" dirty="0" smtClean="0"/>
              <a:t>AWS</a:t>
            </a:r>
            <a:endParaRPr lang="en-US" dirty="0"/>
          </a:p>
        </p:txBody>
      </p:sp>
      <p:sp>
        <p:nvSpPr>
          <p:cNvPr id="6" name="Content Placeholder 5"/>
          <p:cNvSpPr>
            <a:spLocks noGrp="1"/>
          </p:cNvSpPr>
          <p:nvPr>
            <p:ph sz="half" idx="2"/>
          </p:nvPr>
        </p:nvSpPr>
        <p:spPr/>
        <p:txBody>
          <a:bodyPr/>
          <a:lstStyle/>
          <a:p>
            <a:r>
              <a:rPr lang="en-US" dirty="0" smtClean="0"/>
              <a:t>AWS Import/Export</a:t>
            </a:r>
          </a:p>
          <a:p>
            <a:pPr lvl="1"/>
            <a:r>
              <a:rPr lang="en-US" dirty="0" smtClean="0"/>
              <a:t>Physical storage devices</a:t>
            </a:r>
          </a:p>
          <a:p>
            <a:pPr lvl="1"/>
            <a:r>
              <a:rPr lang="en-US" dirty="0" smtClean="0"/>
              <a:t>To and from data center</a:t>
            </a:r>
          </a:p>
          <a:p>
            <a:pPr lvl="1"/>
            <a:r>
              <a:rPr lang="en-US" dirty="0" smtClean="0"/>
              <a:t>S3 Buckets (blob)</a:t>
            </a:r>
          </a:p>
          <a:p>
            <a:pPr lvl="1"/>
            <a:r>
              <a:rPr lang="en-US" dirty="0" smtClean="0"/>
              <a:t>EBS snapshots (images)</a:t>
            </a:r>
          </a:p>
          <a:p>
            <a:pPr lvl="1"/>
            <a:r>
              <a:rPr lang="en-US" dirty="0" smtClean="0"/>
              <a:t>Glacier (cold storage)</a:t>
            </a:r>
            <a:endParaRPr lang="en-US" dirty="0"/>
          </a:p>
        </p:txBody>
      </p:sp>
      <p:sp>
        <p:nvSpPr>
          <p:cNvPr id="7" name="Text Placeholder 6"/>
          <p:cNvSpPr>
            <a:spLocks noGrp="1"/>
          </p:cNvSpPr>
          <p:nvPr>
            <p:ph type="body" sz="quarter" idx="3"/>
          </p:nvPr>
        </p:nvSpPr>
        <p:spPr/>
        <p:txBody>
          <a:bodyPr/>
          <a:lstStyle/>
          <a:p>
            <a:r>
              <a:rPr lang="en-US" dirty="0" smtClean="0"/>
              <a:t>Azure</a:t>
            </a:r>
            <a:endParaRPr lang="en-US" dirty="0"/>
          </a:p>
        </p:txBody>
      </p:sp>
      <p:sp>
        <p:nvSpPr>
          <p:cNvPr id="8" name="Content Placeholder 7"/>
          <p:cNvSpPr>
            <a:spLocks noGrp="1"/>
          </p:cNvSpPr>
          <p:nvPr>
            <p:ph sz="quarter" idx="4"/>
          </p:nvPr>
        </p:nvSpPr>
        <p:spPr/>
        <p:txBody>
          <a:bodyPr/>
          <a:lstStyle/>
          <a:p>
            <a:r>
              <a:rPr lang="en-US" dirty="0" smtClean="0"/>
              <a:t>Import/Export Service</a:t>
            </a:r>
          </a:p>
          <a:p>
            <a:pPr lvl="1"/>
            <a:r>
              <a:rPr lang="en-US" dirty="0" smtClean="0"/>
              <a:t>Physical storage devices</a:t>
            </a:r>
          </a:p>
          <a:p>
            <a:pPr lvl="1"/>
            <a:r>
              <a:rPr lang="en-US" dirty="0" smtClean="0"/>
              <a:t>To and from data center</a:t>
            </a:r>
          </a:p>
          <a:p>
            <a:pPr lvl="1"/>
            <a:r>
              <a:rPr lang="en-US" dirty="0" smtClean="0"/>
              <a:t>Azure Blob storage</a:t>
            </a:r>
            <a:endParaRPr lang="en-US" dirty="0"/>
          </a:p>
          <a:p>
            <a:endParaRPr lang="en-US" dirty="0" smtClean="0"/>
          </a:p>
        </p:txBody>
      </p:sp>
      <p:pic>
        <p:nvPicPr>
          <p:cNvPr id="9" name="Picture 2" descr="http://eatyourheartout.se/img/projects/uppd-refresh.pn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91774" y="-246063"/>
            <a:ext cx="1889126" cy="1889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57494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Development Languages &amp; Runtime Support</a:t>
            </a:r>
            <a:endParaRPr lang="en-US" dirty="0"/>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89587095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Languages &amp; Runtimes</a:t>
            </a:r>
            <a:endParaRPr lang="en-US" dirty="0"/>
          </a:p>
        </p:txBody>
      </p:sp>
      <p:sp>
        <p:nvSpPr>
          <p:cNvPr id="5" name="Text Placeholder 4"/>
          <p:cNvSpPr>
            <a:spLocks noGrp="1"/>
          </p:cNvSpPr>
          <p:nvPr>
            <p:ph type="body" idx="1"/>
          </p:nvPr>
        </p:nvSpPr>
        <p:spPr/>
        <p:txBody>
          <a:bodyPr/>
          <a:lstStyle/>
          <a:p>
            <a:r>
              <a:rPr lang="en-US" dirty="0" smtClean="0"/>
              <a:t>AWS</a:t>
            </a:r>
            <a:endParaRPr lang="en-US" dirty="0"/>
          </a:p>
        </p:txBody>
      </p:sp>
      <p:sp>
        <p:nvSpPr>
          <p:cNvPr id="6" name="Content Placeholder 5"/>
          <p:cNvSpPr>
            <a:spLocks noGrp="1"/>
          </p:cNvSpPr>
          <p:nvPr>
            <p:ph sz="half" idx="2"/>
          </p:nvPr>
        </p:nvSpPr>
        <p:spPr/>
        <p:txBody>
          <a:bodyPr/>
          <a:lstStyle/>
          <a:p>
            <a:r>
              <a:rPr lang="en-US" dirty="0" smtClean="0"/>
              <a:t>Java</a:t>
            </a:r>
          </a:p>
          <a:p>
            <a:r>
              <a:rPr lang="en-US" dirty="0" smtClean="0"/>
              <a:t>Python</a:t>
            </a:r>
          </a:p>
          <a:p>
            <a:r>
              <a:rPr lang="en-US" dirty="0" smtClean="0"/>
              <a:t>Ruby</a:t>
            </a:r>
          </a:p>
          <a:p>
            <a:r>
              <a:rPr lang="en-US" dirty="0" smtClean="0"/>
              <a:t>Node.js</a:t>
            </a:r>
          </a:p>
          <a:p>
            <a:r>
              <a:rPr lang="en-US" dirty="0" err="1" smtClean="0"/>
              <a:t>Php</a:t>
            </a:r>
            <a:endParaRPr lang="en-US" dirty="0" smtClean="0"/>
          </a:p>
          <a:p>
            <a:r>
              <a:rPr lang="en-US" dirty="0" smtClean="0"/>
              <a:t>PowerShell</a:t>
            </a:r>
          </a:p>
          <a:p>
            <a:r>
              <a:rPr lang="en-US" dirty="0" smtClean="0"/>
              <a:t>.NET</a:t>
            </a:r>
            <a:endParaRPr lang="en-US" dirty="0"/>
          </a:p>
        </p:txBody>
      </p:sp>
      <p:sp>
        <p:nvSpPr>
          <p:cNvPr id="7" name="Text Placeholder 6"/>
          <p:cNvSpPr>
            <a:spLocks noGrp="1"/>
          </p:cNvSpPr>
          <p:nvPr>
            <p:ph type="body" sz="quarter" idx="3"/>
          </p:nvPr>
        </p:nvSpPr>
        <p:spPr/>
        <p:txBody>
          <a:bodyPr/>
          <a:lstStyle/>
          <a:p>
            <a:r>
              <a:rPr lang="en-US" dirty="0" smtClean="0"/>
              <a:t>Azure</a:t>
            </a:r>
            <a:endParaRPr lang="en-US" dirty="0"/>
          </a:p>
        </p:txBody>
      </p:sp>
      <p:sp>
        <p:nvSpPr>
          <p:cNvPr id="8" name="Content Placeholder 7"/>
          <p:cNvSpPr>
            <a:spLocks noGrp="1"/>
          </p:cNvSpPr>
          <p:nvPr>
            <p:ph sz="quarter" idx="4"/>
          </p:nvPr>
        </p:nvSpPr>
        <p:spPr/>
        <p:txBody>
          <a:bodyPr/>
          <a:lstStyle/>
          <a:p>
            <a:r>
              <a:rPr lang="en-US" dirty="0" smtClean="0"/>
              <a:t>Java</a:t>
            </a:r>
          </a:p>
          <a:p>
            <a:r>
              <a:rPr lang="en-US" dirty="0" smtClean="0"/>
              <a:t>Python</a:t>
            </a:r>
          </a:p>
          <a:p>
            <a:r>
              <a:rPr lang="en-US" dirty="0" smtClean="0"/>
              <a:t>Ruby</a:t>
            </a:r>
          </a:p>
          <a:p>
            <a:r>
              <a:rPr lang="en-US" dirty="0" smtClean="0"/>
              <a:t>Node.js</a:t>
            </a:r>
          </a:p>
          <a:p>
            <a:r>
              <a:rPr lang="en-US" dirty="0" err="1" smtClean="0"/>
              <a:t>Php</a:t>
            </a:r>
            <a:endParaRPr lang="en-US" dirty="0" smtClean="0"/>
          </a:p>
          <a:p>
            <a:r>
              <a:rPr lang="en-US" dirty="0" smtClean="0"/>
              <a:t>PowerShell</a:t>
            </a:r>
          </a:p>
          <a:p>
            <a:r>
              <a:rPr lang="en-US" dirty="0" smtClean="0"/>
              <a:t>.NET</a:t>
            </a:r>
            <a:endParaRPr lang="en-US" dirty="0"/>
          </a:p>
        </p:txBody>
      </p:sp>
      <p:pic>
        <p:nvPicPr>
          <p:cNvPr id="2" name="Picture 1"/>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099675" y="-217001"/>
            <a:ext cx="2054225" cy="2095013"/>
          </a:xfrm>
          <a:prstGeom prst="rect">
            <a:avLst/>
          </a:prstGeom>
        </p:spPr>
      </p:pic>
    </p:spTree>
    <p:extLst>
      <p:ext uri="{BB962C8B-B14F-4D97-AF65-F5344CB8AC3E}">
        <p14:creationId xmlns:p14="http://schemas.microsoft.com/office/powerpoint/2010/main" val="374468021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Languages &amp; Runtimes</a:t>
            </a:r>
          </a:p>
        </p:txBody>
      </p:sp>
      <p:sp>
        <p:nvSpPr>
          <p:cNvPr id="3" name="Text Placeholder 2"/>
          <p:cNvSpPr>
            <a:spLocks noGrp="1"/>
          </p:cNvSpPr>
          <p:nvPr>
            <p:ph type="body" idx="1"/>
          </p:nvPr>
        </p:nvSpPr>
        <p:spPr/>
        <p:txBody>
          <a:bodyPr/>
          <a:lstStyle/>
          <a:p>
            <a:r>
              <a:rPr lang="en-US" dirty="0" smtClean="0"/>
              <a:t>AWS</a:t>
            </a:r>
            <a:endParaRPr lang="en-US" dirty="0"/>
          </a:p>
        </p:txBody>
      </p:sp>
      <p:sp>
        <p:nvSpPr>
          <p:cNvPr id="4" name="Content Placeholder 3"/>
          <p:cNvSpPr>
            <a:spLocks noGrp="1"/>
          </p:cNvSpPr>
          <p:nvPr>
            <p:ph sz="half" idx="2"/>
          </p:nvPr>
        </p:nvSpPr>
        <p:spPr/>
        <p:txBody>
          <a:bodyPr/>
          <a:lstStyle/>
          <a:p>
            <a:r>
              <a:rPr lang="en-US" dirty="0" smtClean="0"/>
              <a:t>Deep visual studio integration</a:t>
            </a:r>
          </a:p>
          <a:p>
            <a:r>
              <a:rPr lang="en-US" dirty="0" smtClean="0"/>
              <a:t>Many SDKs available</a:t>
            </a:r>
          </a:p>
          <a:p>
            <a:r>
              <a:rPr lang="en-US" dirty="0" smtClean="0"/>
              <a:t>Command line tooling</a:t>
            </a:r>
          </a:p>
          <a:p>
            <a:r>
              <a:rPr lang="en-US" dirty="0" smtClean="0"/>
              <a:t>REST APIs</a:t>
            </a:r>
          </a:p>
          <a:p>
            <a:r>
              <a:rPr lang="en-US" dirty="0" smtClean="0"/>
              <a:t>Great documentation</a:t>
            </a:r>
            <a:endParaRPr lang="en-US" dirty="0"/>
          </a:p>
        </p:txBody>
      </p:sp>
      <p:sp>
        <p:nvSpPr>
          <p:cNvPr id="5" name="Text Placeholder 4"/>
          <p:cNvSpPr>
            <a:spLocks noGrp="1"/>
          </p:cNvSpPr>
          <p:nvPr>
            <p:ph type="body" sz="quarter" idx="3"/>
          </p:nvPr>
        </p:nvSpPr>
        <p:spPr/>
        <p:txBody>
          <a:bodyPr/>
          <a:lstStyle/>
          <a:p>
            <a:r>
              <a:rPr lang="en-US" dirty="0" smtClean="0"/>
              <a:t>Azure</a:t>
            </a:r>
            <a:endParaRPr lang="en-US" dirty="0"/>
          </a:p>
        </p:txBody>
      </p:sp>
      <p:sp>
        <p:nvSpPr>
          <p:cNvPr id="6" name="Content Placeholder 5"/>
          <p:cNvSpPr>
            <a:spLocks noGrp="1"/>
          </p:cNvSpPr>
          <p:nvPr>
            <p:ph sz="quarter" idx="4"/>
          </p:nvPr>
        </p:nvSpPr>
        <p:spPr/>
        <p:txBody>
          <a:bodyPr/>
          <a:lstStyle/>
          <a:p>
            <a:r>
              <a:rPr lang="en-US" dirty="0" smtClean="0"/>
              <a:t>Deep visual studio integration</a:t>
            </a:r>
          </a:p>
          <a:p>
            <a:r>
              <a:rPr lang="en-US" dirty="0" smtClean="0"/>
              <a:t>Many SDKs available</a:t>
            </a:r>
          </a:p>
          <a:p>
            <a:r>
              <a:rPr lang="en-US" dirty="0" smtClean="0"/>
              <a:t>Command line tooling</a:t>
            </a:r>
          </a:p>
          <a:p>
            <a:r>
              <a:rPr lang="en-US" dirty="0" smtClean="0"/>
              <a:t>REST APIs</a:t>
            </a:r>
          </a:p>
          <a:p>
            <a:r>
              <a:rPr lang="en-US" dirty="0" smtClean="0"/>
              <a:t>Pretty good documentation</a:t>
            </a:r>
            <a:endParaRPr lang="en-US" dirty="0"/>
          </a:p>
        </p:txBody>
      </p:sp>
      <p:pic>
        <p:nvPicPr>
          <p:cNvPr id="8" name="Picture 7"/>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099675" y="-217001"/>
            <a:ext cx="2054225" cy="2095013"/>
          </a:xfrm>
          <a:prstGeom prst="rect">
            <a:avLst/>
          </a:prstGeom>
        </p:spPr>
      </p:pic>
    </p:spTree>
    <p:extLst>
      <p:ext uri="{BB962C8B-B14F-4D97-AF65-F5344CB8AC3E}">
        <p14:creationId xmlns:p14="http://schemas.microsoft.com/office/powerpoint/2010/main" val="193213251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Languages &amp; Runtimes</a:t>
            </a:r>
          </a:p>
        </p:txBody>
      </p:sp>
      <p:sp>
        <p:nvSpPr>
          <p:cNvPr id="3" name="Text Placeholder 2"/>
          <p:cNvSpPr>
            <a:spLocks noGrp="1"/>
          </p:cNvSpPr>
          <p:nvPr>
            <p:ph type="body" idx="1"/>
          </p:nvPr>
        </p:nvSpPr>
        <p:spPr/>
        <p:txBody>
          <a:bodyPr/>
          <a:lstStyle/>
          <a:p>
            <a:r>
              <a:rPr lang="en-US" dirty="0" smtClean="0"/>
              <a:t>AWS</a:t>
            </a:r>
            <a:endParaRPr lang="en-US" dirty="0"/>
          </a:p>
        </p:txBody>
      </p:sp>
      <p:sp>
        <p:nvSpPr>
          <p:cNvPr id="4" name="Content Placeholder 3"/>
          <p:cNvSpPr>
            <a:spLocks noGrp="1"/>
          </p:cNvSpPr>
          <p:nvPr>
            <p:ph sz="half" idx="2"/>
          </p:nvPr>
        </p:nvSpPr>
        <p:spPr/>
        <p:txBody>
          <a:bodyPr/>
          <a:lstStyle/>
          <a:p>
            <a:r>
              <a:rPr lang="en-US" dirty="0" smtClean="0"/>
              <a:t>Word Press</a:t>
            </a:r>
          </a:p>
          <a:p>
            <a:r>
              <a:rPr lang="en-US" dirty="0" smtClean="0"/>
              <a:t>Joomla</a:t>
            </a:r>
          </a:p>
          <a:p>
            <a:r>
              <a:rPr lang="en-US" dirty="0" err="1" smtClean="0"/>
              <a:t>Droopal</a:t>
            </a:r>
            <a:endParaRPr lang="en-US" dirty="0" smtClean="0"/>
          </a:p>
          <a:p>
            <a:r>
              <a:rPr lang="en-US" dirty="0" smtClean="0"/>
              <a:t>And many </a:t>
            </a:r>
            <a:r>
              <a:rPr lang="en-US" dirty="0" err="1" smtClean="0"/>
              <a:t>many</a:t>
            </a:r>
            <a:r>
              <a:rPr lang="en-US" dirty="0" smtClean="0"/>
              <a:t> more…</a:t>
            </a:r>
            <a:endParaRPr lang="en-US" dirty="0"/>
          </a:p>
        </p:txBody>
      </p:sp>
      <p:sp>
        <p:nvSpPr>
          <p:cNvPr id="5" name="Text Placeholder 4"/>
          <p:cNvSpPr>
            <a:spLocks noGrp="1"/>
          </p:cNvSpPr>
          <p:nvPr>
            <p:ph type="body" sz="quarter" idx="3"/>
          </p:nvPr>
        </p:nvSpPr>
        <p:spPr/>
        <p:txBody>
          <a:bodyPr/>
          <a:lstStyle/>
          <a:p>
            <a:r>
              <a:rPr lang="en-US" dirty="0" smtClean="0"/>
              <a:t>Azure</a:t>
            </a:r>
            <a:endParaRPr lang="en-US" dirty="0"/>
          </a:p>
        </p:txBody>
      </p:sp>
      <p:sp>
        <p:nvSpPr>
          <p:cNvPr id="6" name="Content Placeholder 5"/>
          <p:cNvSpPr>
            <a:spLocks noGrp="1"/>
          </p:cNvSpPr>
          <p:nvPr>
            <p:ph sz="quarter" idx="4"/>
          </p:nvPr>
        </p:nvSpPr>
        <p:spPr/>
        <p:txBody>
          <a:bodyPr/>
          <a:lstStyle/>
          <a:p>
            <a:r>
              <a:rPr lang="en-US" dirty="0" smtClean="0"/>
              <a:t>Word Press</a:t>
            </a:r>
          </a:p>
          <a:p>
            <a:r>
              <a:rPr lang="en-US" dirty="0" smtClean="0"/>
              <a:t>Joomla</a:t>
            </a:r>
          </a:p>
          <a:p>
            <a:r>
              <a:rPr lang="en-US" dirty="0" err="1" smtClean="0"/>
              <a:t>Droopal</a:t>
            </a:r>
            <a:endParaRPr lang="en-US" dirty="0" smtClean="0"/>
          </a:p>
          <a:p>
            <a:r>
              <a:rPr lang="en-US" dirty="0" smtClean="0"/>
              <a:t>And many </a:t>
            </a:r>
            <a:r>
              <a:rPr lang="en-US" dirty="0" err="1" smtClean="0"/>
              <a:t>many</a:t>
            </a:r>
            <a:r>
              <a:rPr lang="en-US" dirty="0" smtClean="0"/>
              <a:t> more…</a:t>
            </a:r>
            <a:endParaRPr lang="en-US" dirty="0"/>
          </a:p>
        </p:txBody>
      </p:sp>
      <p:pic>
        <p:nvPicPr>
          <p:cNvPr id="8" name="Picture 7"/>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099675" y="-217001"/>
            <a:ext cx="2054225" cy="2095013"/>
          </a:xfrm>
          <a:prstGeom prst="rect">
            <a:avLst/>
          </a:prstGeom>
        </p:spPr>
      </p:pic>
    </p:spTree>
    <p:extLst>
      <p:ext uri="{BB962C8B-B14F-4D97-AF65-F5344CB8AC3E}">
        <p14:creationId xmlns:p14="http://schemas.microsoft.com/office/powerpoint/2010/main" val="413345693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015615" y="1398142"/>
            <a:ext cx="8283960" cy="5586857"/>
          </a:xfrm>
          <a:prstGeom prst="rect">
            <a:avLst/>
          </a:prstGeom>
        </p:spPr>
      </p:pic>
      <p:sp>
        <p:nvSpPr>
          <p:cNvPr id="7" name="Title 6"/>
          <p:cNvSpPr>
            <a:spLocks noGrp="1"/>
          </p:cNvSpPr>
          <p:nvPr>
            <p:ph type="title"/>
          </p:nvPr>
        </p:nvSpPr>
        <p:spPr/>
        <p:txBody>
          <a:bodyPr/>
          <a:lstStyle/>
          <a:p>
            <a:r>
              <a:rPr lang="en-US" dirty="0"/>
              <a:t>Languages &amp; Runtimes</a:t>
            </a:r>
          </a:p>
        </p:txBody>
      </p:sp>
      <p:pic>
        <p:nvPicPr>
          <p:cNvPr id="6" name="Picture 5"/>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099675" y="-217001"/>
            <a:ext cx="2054225" cy="2095013"/>
          </a:xfrm>
          <a:prstGeom prst="rect">
            <a:avLst/>
          </a:prstGeom>
        </p:spPr>
      </p:pic>
    </p:spTree>
    <p:extLst>
      <p:ext uri="{BB962C8B-B14F-4D97-AF65-F5344CB8AC3E}">
        <p14:creationId xmlns:p14="http://schemas.microsoft.com/office/powerpoint/2010/main" val="1229122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66952" y="540852"/>
            <a:ext cx="11225048" cy="6228776"/>
          </a:xfrm>
          <a:prstGeom prst="rect">
            <a:avLst/>
          </a:prstGeom>
        </p:spPr>
      </p:pic>
      <p:sp>
        <p:nvSpPr>
          <p:cNvPr id="2" name="Title 1"/>
          <p:cNvSpPr>
            <a:spLocks noGrp="1"/>
          </p:cNvSpPr>
          <p:nvPr>
            <p:ph type="title"/>
          </p:nvPr>
        </p:nvSpPr>
        <p:spPr/>
        <p:txBody>
          <a:bodyPr/>
          <a:lstStyle/>
          <a:p>
            <a:r>
              <a:rPr lang="en-US" dirty="0" smtClean="0"/>
              <a:t>Introduction</a:t>
            </a:r>
            <a:endParaRPr lang="en-US" dirty="0"/>
          </a:p>
        </p:txBody>
      </p:sp>
    </p:spTree>
    <p:extLst>
      <p:ext uri="{BB962C8B-B14F-4D97-AF65-F5344CB8AC3E}">
        <p14:creationId xmlns:p14="http://schemas.microsoft.com/office/powerpoint/2010/main" val="185632687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71140" y="1378031"/>
            <a:ext cx="8528435" cy="6505494"/>
          </a:xfrm>
          <a:prstGeom prst="rect">
            <a:avLst/>
          </a:prstGeom>
        </p:spPr>
      </p:pic>
      <p:sp>
        <p:nvSpPr>
          <p:cNvPr id="2" name="Title 1"/>
          <p:cNvSpPr>
            <a:spLocks noGrp="1"/>
          </p:cNvSpPr>
          <p:nvPr>
            <p:ph type="title"/>
          </p:nvPr>
        </p:nvSpPr>
        <p:spPr/>
        <p:txBody>
          <a:bodyPr/>
          <a:lstStyle/>
          <a:p>
            <a:r>
              <a:rPr lang="en-US" dirty="0"/>
              <a:t>Languages &amp; Runtimes</a:t>
            </a:r>
          </a:p>
        </p:txBody>
      </p:sp>
      <p:pic>
        <p:nvPicPr>
          <p:cNvPr id="6" name="Picture 5"/>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099675" y="-217001"/>
            <a:ext cx="2054225" cy="2095013"/>
          </a:xfrm>
          <a:prstGeom prst="rect">
            <a:avLst/>
          </a:prstGeom>
        </p:spPr>
      </p:pic>
    </p:spTree>
    <p:extLst>
      <p:ext uri="{BB962C8B-B14F-4D97-AF65-F5344CB8AC3E}">
        <p14:creationId xmlns:p14="http://schemas.microsoft.com/office/powerpoint/2010/main" val="421414561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Questions?</a:t>
            </a:r>
            <a:endParaRPr lang="en-US" dirty="0"/>
          </a:p>
        </p:txBody>
      </p:sp>
      <p:sp>
        <p:nvSpPr>
          <p:cNvPr id="5" name="Subtitle 4"/>
          <p:cNvSpPr>
            <a:spLocks noGrp="1"/>
          </p:cNvSpPr>
          <p:nvPr>
            <p:ph type="subTitle" idx="1"/>
          </p:nvPr>
        </p:nvSpPr>
        <p:spPr>
          <a:xfrm>
            <a:off x="4688114" y="3602038"/>
            <a:ext cx="7500076" cy="2430462"/>
          </a:xfrm>
        </p:spPr>
        <p:txBody>
          <a:bodyPr>
            <a:normAutofit/>
          </a:bodyPr>
          <a:lstStyle/>
          <a:p>
            <a:r>
              <a:rPr lang="en-US" dirty="0" smtClean="0"/>
              <a:t>Andrew Siemer - </a:t>
            </a:r>
            <a:r>
              <a:rPr lang="en-US" b="1" dirty="0"/>
              <a:t>Clear</a:t>
            </a:r>
            <a:r>
              <a:rPr lang="en-US" dirty="0"/>
              <a:t> Measure</a:t>
            </a:r>
          </a:p>
          <a:p>
            <a:r>
              <a:rPr lang="en-US" dirty="0" smtClean="0"/>
              <a:t>andrew@clear-measure.com</a:t>
            </a:r>
          </a:p>
          <a:p>
            <a:r>
              <a:rPr lang="en-US" dirty="0" smtClean="0"/>
              <a:t>(512) 387-1976</a:t>
            </a:r>
            <a:endParaRPr lang="en-US" dirty="0" smtClean="0"/>
          </a:p>
          <a:p>
            <a:r>
              <a:rPr lang="en-US" dirty="0" smtClean="0"/>
              <a:t>@asiemer</a:t>
            </a:r>
          </a:p>
        </p:txBody>
      </p:sp>
    </p:spTree>
    <p:extLst>
      <p:ext uri="{BB962C8B-B14F-4D97-AF65-F5344CB8AC3E}">
        <p14:creationId xmlns:p14="http://schemas.microsoft.com/office/powerpoint/2010/main" val="41186600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lnSpcReduction="10000"/>
          </a:bodyPr>
          <a:lstStyle/>
          <a:p>
            <a:r>
              <a:rPr lang="en-US" dirty="0" smtClean="0"/>
              <a:t>Deployment</a:t>
            </a:r>
            <a:r>
              <a:rPr lang="en-US" dirty="0"/>
              <a:t>, </a:t>
            </a:r>
            <a:r>
              <a:rPr lang="en-US" dirty="0" smtClean="0"/>
              <a:t>Management, </a:t>
            </a:r>
            <a:r>
              <a:rPr lang="en-US" dirty="0"/>
              <a:t>and </a:t>
            </a:r>
            <a:r>
              <a:rPr lang="en-US" dirty="0" smtClean="0"/>
              <a:t>Automation</a:t>
            </a:r>
          </a:p>
          <a:p>
            <a:r>
              <a:rPr lang="en-US" dirty="0" smtClean="0"/>
              <a:t>Compute</a:t>
            </a:r>
          </a:p>
          <a:p>
            <a:r>
              <a:rPr lang="en-US" dirty="0" smtClean="0"/>
              <a:t>Storage</a:t>
            </a:r>
          </a:p>
          <a:p>
            <a:r>
              <a:rPr lang="en-US" dirty="0" smtClean="0"/>
              <a:t>Messaging</a:t>
            </a:r>
          </a:p>
          <a:p>
            <a:r>
              <a:rPr lang="en-US" dirty="0" smtClean="0"/>
              <a:t>Email</a:t>
            </a:r>
          </a:p>
          <a:p>
            <a:r>
              <a:rPr lang="en-US" dirty="0" smtClean="0"/>
              <a:t>Networking</a:t>
            </a:r>
          </a:p>
          <a:p>
            <a:r>
              <a:rPr lang="en-US" dirty="0" smtClean="0"/>
              <a:t>Security</a:t>
            </a:r>
          </a:p>
          <a:p>
            <a:r>
              <a:rPr lang="en-US" dirty="0" smtClean="0"/>
              <a:t>Operating </a:t>
            </a:r>
            <a:r>
              <a:rPr lang="en-US" dirty="0"/>
              <a:t>System &amp; Data </a:t>
            </a:r>
            <a:r>
              <a:rPr lang="en-US" dirty="0" smtClean="0"/>
              <a:t>Transfer</a:t>
            </a:r>
          </a:p>
          <a:p>
            <a:r>
              <a:rPr lang="en-US" dirty="0" smtClean="0"/>
              <a:t>Development </a:t>
            </a:r>
            <a:r>
              <a:rPr lang="en-US" dirty="0"/>
              <a:t>Languages and Runtime Support </a:t>
            </a:r>
          </a:p>
          <a:p>
            <a:endParaRPr lang="en-US" dirty="0"/>
          </a:p>
        </p:txBody>
      </p:sp>
    </p:spTree>
    <p:extLst>
      <p:ext uri="{BB962C8B-B14F-4D97-AF65-F5344CB8AC3E}">
        <p14:creationId xmlns:p14="http://schemas.microsoft.com/office/powerpoint/2010/main" val="13830470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Quick Caveats</a:t>
            </a:r>
            <a:endParaRPr lang="en-US" dirty="0"/>
          </a:p>
        </p:txBody>
      </p:sp>
      <p:sp>
        <p:nvSpPr>
          <p:cNvPr id="5" name="Content Placeholder 4"/>
          <p:cNvSpPr>
            <a:spLocks noGrp="1"/>
          </p:cNvSpPr>
          <p:nvPr>
            <p:ph idx="1"/>
          </p:nvPr>
        </p:nvSpPr>
        <p:spPr/>
        <p:txBody>
          <a:bodyPr/>
          <a:lstStyle/>
          <a:p>
            <a:r>
              <a:rPr lang="en-US" dirty="0" smtClean="0"/>
              <a:t>Constantly changing and improving</a:t>
            </a:r>
          </a:p>
          <a:p>
            <a:r>
              <a:rPr lang="en-US" dirty="0" smtClean="0"/>
              <a:t>Very wide offering – didn’t cover everything!</a:t>
            </a:r>
          </a:p>
          <a:p>
            <a:pPr lvl="1"/>
            <a:r>
              <a:rPr lang="en-US" dirty="0" smtClean="0"/>
              <a:t>Caching?</a:t>
            </a:r>
          </a:p>
          <a:p>
            <a:pPr lvl="1"/>
            <a:r>
              <a:rPr lang="en-US" dirty="0" smtClean="0"/>
              <a:t>Machine Learning?</a:t>
            </a:r>
          </a:p>
          <a:p>
            <a:pPr lvl="1"/>
            <a:r>
              <a:rPr lang="en-US" dirty="0" smtClean="0"/>
              <a:t>API Management?</a:t>
            </a:r>
          </a:p>
          <a:p>
            <a:pPr lvl="1"/>
            <a:r>
              <a:rPr lang="en-US" dirty="0" smtClean="0"/>
              <a:t>Media?</a:t>
            </a:r>
          </a:p>
          <a:p>
            <a:pPr lvl="1"/>
            <a:r>
              <a:rPr lang="en-US" dirty="0" smtClean="0"/>
              <a:t>CDN?</a:t>
            </a:r>
            <a:endParaRPr lang="en-US" dirty="0"/>
          </a:p>
        </p:txBody>
      </p:sp>
    </p:spTree>
    <p:extLst>
      <p:ext uri="{BB962C8B-B14F-4D97-AF65-F5344CB8AC3E}">
        <p14:creationId xmlns:p14="http://schemas.microsoft.com/office/powerpoint/2010/main" val="390952207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7668</TotalTime>
  <Words>2687</Words>
  <Application>Microsoft Office PowerPoint</Application>
  <PresentationFormat>Widescreen</PresentationFormat>
  <Paragraphs>511</Paragraphs>
  <Slides>71</Slides>
  <Notes>41</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71</vt:i4>
      </vt:variant>
    </vt:vector>
  </HeadingPairs>
  <TitlesOfParts>
    <vt:vector size="76" baseType="lpstr">
      <vt:lpstr>Arial</vt:lpstr>
      <vt:lpstr>Calibri</vt:lpstr>
      <vt:lpstr>Tahoma</vt:lpstr>
      <vt:lpstr>Wingdings</vt:lpstr>
      <vt:lpstr>Office Theme</vt:lpstr>
      <vt:lpstr>Notes and TODO:</vt:lpstr>
      <vt:lpstr>A Tale of Two Clouds</vt:lpstr>
      <vt:lpstr>Andrew Siemer</vt:lpstr>
      <vt:lpstr>PowerPoint Presentation</vt:lpstr>
      <vt:lpstr>PowerPoint Presentation</vt:lpstr>
      <vt:lpstr>Introduction</vt:lpstr>
      <vt:lpstr>Introduction</vt:lpstr>
      <vt:lpstr>Introduction</vt:lpstr>
      <vt:lpstr>Quick Caveats</vt:lpstr>
      <vt:lpstr>What is a “cloud”</vt:lpstr>
      <vt:lpstr>Types of clouds</vt:lpstr>
      <vt:lpstr>Types of clouds: Private</vt:lpstr>
      <vt:lpstr>Types of clouds: Private</vt:lpstr>
      <vt:lpstr>Types of clouds: Infrastructure</vt:lpstr>
      <vt:lpstr>Types of clouds: Platform</vt:lpstr>
      <vt:lpstr>Types of clouds: Platform on prem</vt:lpstr>
      <vt:lpstr>How does Azure and AWS fit?</vt:lpstr>
      <vt:lpstr>Azure in a box just released</vt:lpstr>
      <vt:lpstr>PowerPoint Presentation</vt:lpstr>
      <vt:lpstr>Compute</vt:lpstr>
      <vt:lpstr>Compute</vt:lpstr>
      <vt:lpstr>Compute</vt:lpstr>
      <vt:lpstr>Compute</vt:lpstr>
      <vt:lpstr>Compute</vt:lpstr>
      <vt:lpstr>Deployment, Management, Automation</vt:lpstr>
      <vt:lpstr>Deploy, Manage, Automate</vt:lpstr>
      <vt:lpstr>Deploy, Manage, Automate</vt:lpstr>
      <vt:lpstr>Deploy, Manage, Automate</vt:lpstr>
      <vt:lpstr>Deploy, Manage, Automate</vt:lpstr>
      <vt:lpstr>Storage</vt:lpstr>
      <vt:lpstr>Storage</vt:lpstr>
      <vt:lpstr>Storage</vt:lpstr>
      <vt:lpstr>Storage</vt:lpstr>
      <vt:lpstr>Storage</vt:lpstr>
      <vt:lpstr>Storage</vt:lpstr>
      <vt:lpstr>Storage</vt:lpstr>
      <vt:lpstr>Messaging</vt:lpstr>
      <vt:lpstr>Messaging</vt:lpstr>
      <vt:lpstr>Networking</vt:lpstr>
      <vt:lpstr>Cloud Infrastructure</vt:lpstr>
      <vt:lpstr>On-prem Infrastructure</vt:lpstr>
      <vt:lpstr>On-prem Infrastructure</vt:lpstr>
      <vt:lpstr>Locations</vt:lpstr>
      <vt:lpstr>Locations</vt:lpstr>
      <vt:lpstr>Email</vt:lpstr>
      <vt:lpstr>Email</vt:lpstr>
      <vt:lpstr>Email</vt:lpstr>
      <vt:lpstr>Security</vt:lpstr>
      <vt:lpstr>Security</vt:lpstr>
      <vt:lpstr>Security</vt:lpstr>
      <vt:lpstr>Security</vt:lpstr>
      <vt:lpstr>Security</vt:lpstr>
      <vt:lpstr>Security</vt:lpstr>
      <vt:lpstr>Security</vt:lpstr>
      <vt:lpstr>Security</vt:lpstr>
      <vt:lpstr>Security</vt:lpstr>
      <vt:lpstr>Security</vt:lpstr>
      <vt:lpstr>Security</vt:lpstr>
      <vt:lpstr>Security</vt:lpstr>
      <vt:lpstr>Operating System &amp;  Data Transfer</vt:lpstr>
      <vt:lpstr>OS &amp; Data</vt:lpstr>
      <vt:lpstr>OS &amp; Data</vt:lpstr>
      <vt:lpstr>OS &amp; Data</vt:lpstr>
      <vt:lpstr>OS &amp; Data</vt:lpstr>
      <vt:lpstr>Development Languages &amp; Runtime Support</vt:lpstr>
      <vt:lpstr>Languages &amp; Runtimes</vt:lpstr>
      <vt:lpstr>Languages &amp; Runtimes</vt:lpstr>
      <vt:lpstr>Languages &amp; Runtimes</vt:lpstr>
      <vt:lpstr>Languages &amp; Runtimes</vt:lpstr>
      <vt:lpstr>Languages &amp; Runtimes</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Siemer</dc:creator>
  <cp:lastModifiedBy>Andrew Siemer</cp:lastModifiedBy>
  <cp:revision>104</cp:revision>
  <dcterms:created xsi:type="dcterms:W3CDTF">2014-10-22T01:54:41Z</dcterms:created>
  <dcterms:modified xsi:type="dcterms:W3CDTF">2014-11-10T15:05:42Z</dcterms:modified>
</cp:coreProperties>
</file>